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8"/>
  </p:notesMasterIdLst>
  <p:sldIdLst>
    <p:sldId id="256" r:id="rId2"/>
    <p:sldId id="330" r:id="rId3"/>
    <p:sldId id="321" r:id="rId4"/>
    <p:sldId id="316" r:id="rId5"/>
    <p:sldId id="318" r:id="rId6"/>
    <p:sldId id="315" r:id="rId7"/>
    <p:sldId id="322" r:id="rId8"/>
    <p:sldId id="317" r:id="rId9"/>
    <p:sldId id="288" r:id="rId10"/>
    <p:sldId id="265" r:id="rId11"/>
    <p:sldId id="269" r:id="rId12"/>
    <p:sldId id="329" r:id="rId13"/>
    <p:sldId id="319" r:id="rId14"/>
    <p:sldId id="290" r:id="rId15"/>
    <p:sldId id="320" r:id="rId16"/>
    <p:sldId id="326" r:id="rId17"/>
    <p:sldId id="334" r:id="rId18"/>
    <p:sldId id="323" r:id="rId19"/>
    <p:sldId id="278" r:id="rId20"/>
    <p:sldId id="279" r:id="rId21"/>
    <p:sldId id="287" r:id="rId22"/>
    <p:sldId id="291" r:id="rId23"/>
    <p:sldId id="292" r:id="rId24"/>
    <p:sldId id="327" r:id="rId25"/>
    <p:sldId id="332" r:id="rId26"/>
    <p:sldId id="301" r:id="rId27"/>
    <p:sldId id="308" r:id="rId28"/>
    <p:sldId id="309" r:id="rId29"/>
    <p:sldId id="310" r:id="rId30"/>
    <p:sldId id="294" r:id="rId31"/>
    <p:sldId id="293" r:id="rId32"/>
    <p:sldId id="297" r:id="rId33"/>
    <p:sldId id="298" r:id="rId34"/>
    <p:sldId id="333" r:id="rId35"/>
    <p:sldId id="324" r:id="rId36"/>
    <p:sldId id="299" r:id="rId37"/>
    <p:sldId id="300" r:id="rId38"/>
    <p:sldId id="302" r:id="rId39"/>
    <p:sldId id="306" r:id="rId40"/>
    <p:sldId id="305" r:id="rId41"/>
    <p:sldId id="303" r:id="rId42"/>
    <p:sldId id="331" r:id="rId43"/>
    <p:sldId id="312" r:id="rId44"/>
    <p:sldId id="325" r:id="rId45"/>
    <p:sldId id="328" r:id="rId46"/>
    <p:sldId id="271" r:id="rId47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3" autoAdjust="0"/>
    <p:restoredTop sz="94660"/>
  </p:normalViewPr>
  <p:slideViewPr>
    <p:cSldViewPr snapToGrid="0">
      <p:cViewPr varScale="1">
        <p:scale>
          <a:sx n="87" d="100"/>
          <a:sy n="87" d="100"/>
        </p:scale>
        <p:origin x="76" y="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\Documents\GitHub\IBNR\BF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BF</a:t>
            </a:r>
            <a:r>
              <a:rPr lang="en-US" baseline="0"/>
              <a:t> est: y = x + ELR*E*(1-p) + error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Sheet1!$B$5</c:f>
              <c:strCache>
                <c:ptCount val="1"/>
                <c:pt idx="0">
                  <c:v>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Sheet1!$A$6:$A$1062</c:f>
              <c:numCache>
                <c:formatCode>General</c:formatCode>
                <c:ptCount val="105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</c:numCache>
            </c:numRef>
          </c:xVal>
          <c:yVal>
            <c:numRef>
              <c:f>Sheet1!$B$6:$B$1062</c:f>
              <c:numCache>
                <c:formatCode>General</c:formatCode>
                <c:ptCount val="1057"/>
                <c:pt idx="0">
                  <c:v>176.47058823529409</c:v>
                </c:pt>
                <c:pt idx="1">
                  <c:v>177.47058823529409</c:v>
                </c:pt>
                <c:pt idx="2">
                  <c:v>178.47058823529409</c:v>
                </c:pt>
                <c:pt idx="3">
                  <c:v>179.47058823529409</c:v>
                </c:pt>
                <c:pt idx="4">
                  <c:v>180.47058823529409</c:v>
                </c:pt>
                <c:pt idx="5">
                  <c:v>181.47058823529409</c:v>
                </c:pt>
                <c:pt idx="6">
                  <c:v>182.47058823529409</c:v>
                </c:pt>
                <c:pt idx="7">
                  <c:v>183.47058823529409</c:v>
                </c:pt>
                <c:pt idx="8">
                  <c:v>184.47058823529409</c:v>
                </c:pt>
                <c:pt idx="9">
                  <c:v>185.47058823529409</c:v>
                </c:pt>
                <c:pt idx="10">
                  <c:v>186.47058823529409</c:v>
                </c:pt>
                <c:pt idx="11">
                  <c:v>187.47058823529409</c:v>
                </c:pt>
                <c:pt idx="12">
                  <c:v>188.47058823529409</c:v>
                </c:pt>
                <c:pt idx="13">
                  <c:v>189.47058823529409</c:v>
                </c:pt>
                <c:pt idx="14">
                  <c:v>190.47058823529409</c:v>
                </c:pt>
                <c:pt idx="15">
                  <c:v>191.47058823529409</c:v>
                </c:pt>
                <c:pt idx="16">
                  <c:v>192.47058823529409</c:v>
                </c:pt>
                <c:pt idx="17">
                  <c:v>193.47058823529409</c:v>
                </c:pt>
                <c:pt idx="18">
                  <c:v>194.47058823529409</c:v>
                </c:pt>
                <c:pt idx="19">
                  <c:v>195.47058823529409</c:v>
                </c:pt>
                <c:pt idx="20">
                  <c:v>196.47058823529409</c:v>
                </c:pt>
                <c:pt idx="21">
                  <c:v>197.47058823529409</c:v>
                </c:pt>
                <c:pt idx="22">
                  <c:v>198.47058823529409</c:v>
                </c:pt>
                <c:pt idx="23">
                  <c:v>199.47058823529409</c:v>
                </c:pt>
                <c:pt idx="24">
                  <c:v>200.47058823529409</c:v>
                </c:pt>
                <c:pt idx="25">
                  <c:v>201.47058823529409</c:v>
                </c:pt>
                <c:pt idx="26">
                  <c:v>202.47058823529409</c:v>
                </c:pt>
                <c:pt idx="27">
                  <c:v>203.47058823529409</c:v>
                </c:pt>
                <c:pt idx="28">
                  <c:v>204.47058823529409</c:v>
                </c:pt>
                <c:pt idx="29">
                  <c:v>205.47058823529409</c:v>
                </c:pt>
                <c:pt idx="30">
                  <c:v>206.47058823529409</c:v>
                </c:pt>
                <c:pt idx="31">
                  <c:v>207.47058823529409</c:v>
                </c:pt>
                <c:pt idx="32">
                  <c:v>208.47058823529409</c:v>
                </c:pt>
                <c:pt idx="33">
                  <c:v>209.47058823529409</c:v>
                </c:pt>
                <c:pt idx="34">
                  <c:v>210.47058823529409</c:v>
                </c:pt>
                <c:pt idx="35">
                  <c:v>211.47058823529409</c:v>
                </c:pt>
                <c:pt idx="36">
                  <c:v>212.47058823529409</c:v>
                </c:pt>
                <c:pt idx="37">
                  <c:v>213.47058823529409</c:v>
                </c:pt>
                <c:pt idx="38">
                  <c:v>214.47058823529409</c:v>
                </c:pt>
                <c:pt idx="39">
                  <c:v>215.47058823529409</c:v>
                </c:pt>
                <c:pt idx="40">
                  <c:v>216.47058823529409</c:v>
                </c:pt>
                <c:pt idx="41">
                  <c:v>217.47058823529409</c:v>
                </c:pt>
                <c:pt idx="42">
                  <c:v>218.47058823529409</c:v>
                </c:pt>
                <c:pt idx="43">
                  <c:v>219.47058823529409</c:v>
                </c:pt>
                <c:pt idx="44">
                  <c:v>220.47058823529409</c:v>
                </c:pt>
                <c:pt idx="45">
                  <c:v>221.47058823529409</c:v>
                </c:pt>
                <c:pt idx="46">
                  <c:v>222.47058823529409</c:v>
                </c:pt>
                <c:pt idx="47">
                  <c:v>223.47058823529409</c:v>
                </c:pt>
                <c:pt idx="48">
                  <c:v>224.47058823529409</c:v>
                </c:pt>
                <c:pt idx="49">
                  <c:v>225.47058823529409</c:v>
                </c:pt>
                <c:pt idx="50">
                  <c:v>226.47058823529409</c:v>
                </c:pt>
                <c:pt idx="51">
                  <c:v>227.47058823529409</c:v>
                </c:pt>
                <c:pt idx="52">
                  <c:v>228.47058823529409</c:v>
                </c:pt>
                <c:pt idx="53">
                  <c:v>229.47058823529409</c:v>
                </c:pt>
                <c:pt idx="54">
                  <c:v>230.47058823529409</c:v>
                </c:pt>
                <c:pt idx="55">
                  <c:v>231.47058823529409</c:v>
                </c:pt>
                <c:pt idx="56">
                  <c:v>232.47058823529409</c:v>
                </c:pt>
                <c:pt idx="57">
                  <c:v>233.47058823529409</c:v>
                </c:pt>
                <c:pt idx="58">
                  <c:v>234.47058823529409</c:v>
                </c:pt>
                <c:pt idx="59">
                  <c:v>235.47058823529409</c:v>
                </c:pt>
                <c:pt idx="60">
                  <c:v>236.47058823529409</c:v>
                </c:pt>
                <c:pt idx="61">
                  <c:v>237.47058823529409</c:v>
                </c:pt>
                <c:pt idx="62">
                  <c:v>238.47058823529409</c:v>
                </c:pt>
                <c:pt idx="63">
                  <c:v>239.47058823529409</c:v>
                </c:pt>
                <c:pt idx="64">
                  <c:v>240.47058823529409</c:v>
                </c:pt>
                <c:pt idx="65">
                  <c:v>241.47058823529409</c:v>
                </c:pt>
                <c:pt idx="66">
                  <c:v>242.47058823529409</c:v>
                </c:pt>
                <c:pt idx="67">
                  <c:v>243.47058823529409</c:v>
                </c:pt>
                <c:pt idx="68">
                  <c:v>244.47058823529409</c:v>
                </c:pt>
                <c:pt idx="69">
                  <c:v>245.47058823529409</c:v>
                </c:pt>
                <c:pt idx="70">
                  <c:v>246.47058823529409</c:v>
                </c:pt>
                <c:pt idx="71">
                  <c:v>247.47058823529409</c:v>
                </c:pt>
                <c:pt idx="72">
                  <c:v>248.47058823529409</c:v>
                </c:pt>
                <c:pt idx="73">
                  <c:v>249.47058823529409</c:v>
                </c:pt>
                <c:pt idx="74">
                  <c:v>250.47058823529409</c:v>
                </c:pt>
                <c:pt idx="75">
                  <c:v>251.47058823529409</c:v>
                </c:pt>
                <c:pt idx="76">
                  <c:v>252.47058823529409</c:v>
                </c:pt>
                <c:pt idx="77">
                  <c:v>253.47058823529409</c:v>
                </c:pt>
                <c:pt idx="78">
                  <c:v>254.47058823529409</c:v>
                </c:pt>
                <c:pt idx="79">
                  <c:v>255.47058823529409</c:v>
                </c:pt>
                <c:pt idx="80">
                  <c:v>256.47058823529409</c:v>
                </c:pt>
                <c:pt idx="81">
                  <c:v>257.47058823529409</c:v>
                </c:pt>
                <c:pt idx="82">
                  <c:v>258.47058823529409</c:v>
                </c:pt>
                <c:pt idx="83">
                  <c:v>259.47058823529409</c:v>
                </c:pt>
                <c:pt idx="84">
                  <c:v>260.47058823529409</c:v>
                </c:pt>
                <c:pt idx="85">
                  <c:v>261.47058823529409</c:v>
                </c:pt>
                <c:pt idx="86">
                  <c:v>262.47058823529409</c:v>
                </c:pt>
                <c:pt idx="87">
                  <c:v>263.47058823529409</c:v>
                </c:pt>
                <c:pt idx="88">
                  <c:v>264.47058823529409</c:v>
                </c:pt>
                <c:pt idx="89">
                  <c:v>265.47058823529409</c:v>
                </c:pt>
                <c:pt idx="90">
                  <c:v>266.47058823529409</c:v>
                </c:pt>
                <c:pt idx="91">
                  <c:v>267.47058823529409</c:v>
                </c:pt>
                <c:pt idx="92">
                  <c:v>268.47058823529409</c:v>
                </c:pt>
                <c:pt idx="93">
                  <c:v>269.47058823529409</c:v>
                </c:pt>
                <c:pt idx="94">
                  <c:v>270.47058823529409</c:v>
                </c:pt>
                <c:pt idx="95">
                  <c:v>271.47058823529409</c:v>
                </c:pt>
                <c:pt idx="96">
                  <c:v>272.47058823529409</c:v>
                </c:pt>
                <c:pt idx="97">
                  <c:v>273.47058823529409</c:v>
                </c:pt>
                <c:pt idx="98">
                  <c:v>274.47058823529409</c:v>
                </c:pt>
                <c:pt idx="99">
                  <c:v>275.47058823529409</c:v>
                </c:pt>
                <c:pt idx="100">
                  <c:v>276.47058823529409</c:v>
                </c:pt>
                <c:pt idx="101">
                  <c:v>277.47058823529409</c:v>
                </c:pt>
                <c:pt idx="102">
                  <c:v>278.47058823529409</c:v>
                </c:pt>
                <c:pt idx="103">
                  <c:v>279.47058823529409</c:v>
                </c:pt>
                <c:pt idx="104">
                  <c:v>280.47058823529409</c:v>
                </c:pt>
                <c:pt idx="105">
                  <c:v>281.47058823529409</c:v>
                </c:pt>
                <c:pt idx="106">
                  <c:v>282.47058823529409</c:v>
                </c:pt>
                <c:pt idx="107">
                  <c:v>283.47058823529409</c:v>
                </c:pt>
                <c:pt idx="108">
                  <c:v>284.47058823529409</c:v>
                </c:pt>
                <c:pt idx="109">
                  <c:v>285.47058823529409</c:v>
                </c:pt>
                <c:pt idx="110">
                  <c:v>286.47058823529409</c:v>
                </c:pt>
                <c:pt idx="111">
                  <c:v>287.47058823529409</c:v>
                </c:pt>
                <c:pt idx="112">
                  <c:v>288.47058823529409</c:v>
                </c:pt>
                <c:pt idx="113">
                  <c:v>289.47058823529409</c:v>
                </c:pt>
                <c:pt idx="114">
                  <c:v>290.47058823529409</c:v>
                </c:pt>
                <c:pt idx="115">
                  <c:v>291.47058823529409</c:v>
                </c:pt>
                <c:pt idx="116">
                  <c:v>292.47058823529409</c:v>
                </c:pt>
                <c:pt idx="117">
                  <c:v>293.47058823529409</c:v>
                </c:pt>
                <c:pt idx="118">
                  <c:v>294.47058823529409</c:v>
                </c:pt>
                <c:pt idx="119">
                  <c:v>295.47058823529409</c:v>
                </c:pt>
                <c:pt idx="120">
                  <c:v>296.47058823529409</c:v>
                </c:pt>
                <c:pt idx="121">
                  <c:v>297.47058823529409</c:v>
                </c:pt>
                <c:pt idx="122">
                  <c:v>298.47058823529409</c:v>
                </c:pt>
                <c:pt idx="123">
                  <c:v>299.47058823529409</c:v>
                </c:pt>
                <c:pt idx="124">
                  <c:v>300.47058823529409</c:v>
                </c:pt>
                <c:pt idx="125">
                  <c:v>301.47058823529409</c:v>
                </c:pt>
                <c:pt idx="126">
                  <c:v>302.47058823529409</c:v>
                </c:pt>
                <c:pt idx="127">
                  <c:v>303.47058823529409</c:v>
                </c:pt>
                <c:pt idx="128">
                  <c:v>304.47058823529409</c:v>
                </c:pt>
                <c:pt idx="129">
                  <c:v>305.47058823529409</c:v>
                </c:pt>
                <c:pt idx="130">
                  <c:v>306.47058823529409</c:v>
                </c:pt>
                <c:pt idx="131">
                  <c:v>307.47058823529409</c:v>
                </c:pt>
                <c:pt idx="132">
                  <c:v>308.47058823529409</c:v>
                </c:pt>
                <c:pt idx="133">
                  <c:v>309.47058823529409</c:v>
                </c:pt>
                <c:pt idx="134">
                  <c:v>310.47058823529409</c:v>
                </c:pt>
                <c:pt idx="135">
                  <c:v>311.47058823529409</c:v>
                </c:pt>
                <c:pt idx="136">
                  <c:v>312.47058823529409</c:v>
                </c:pt>
                <c:pt idx="137">
                  <c:v>313.47058823529409</c:v>
                </c:pt>
                <c:pt idx="138">
                  <c:v>314.47058823529409</c:v>
                </c:pt>
                <c:pt idx="139">
                  <c:v>315.47058823529409</c:v>
                </c:pt>
                <c:pt idx="140">
                  <c:v>316.47058823529409</c:v>
                </c:pt>
                <c:pt idx="141">
                  <c:v>317.47058823529409</c:v>
                </c:pt>
                <c:pt idx="142">
                  <c:v>318.47058823529409</c:v>
                </c:pt>
                <c:pt idx="143">
                  <c:v>319.47058823529409</c:v>
                </c:pt>
                <c:pt idx="144">
                  <c:v>320.47058823529409</c:v>
                </c:pt>
                <c:pt idx="145">
                  <c:v>321.47058823529409</c:v>
                </c:pt>
                <c:pt idx="146">
                  <c:v>322.47058823529409</c:v>
                </c:pt>
                <c:pt idx="147">
                  <c:v>323.47058823529409</c:v>
                </c:pt>
                <c:pt idx="148">
                  <c:v>324.47058823529409</c:v>
                </c:pt>
                <c:pt idx="149">
                  <c:v>325.47058823529409</c:v>
                </c:pt>
                <c:pt idx="150">
                  <c:v>326.47058823529409</c:v>
                </c:pt>
                <c:pt idx="151">
                  <c:v>327.47058823529409</c:v>
                </c:pt>
                <c:pt idx="152">
                  <c:v>328.47058823529409</c:v>
                </c:pt>
                <c:pt idx="153">
                  <c:v>329.47058823529409</c:v>
                </c:pt>
                <c:pt idx="154">
                  <c:v>330.47058823529409</c:v>
                </c:pt>
                <c:pt idx="155">
                  <c:v>331.47058823529409</c:v>
                </c:pt>
                <c:pt idx="156">
                  <c:v>332.47058823529409</c:v>
                </c:pt>
                <c:pt idx="157">
                  <c:v>333.47058823529409</c:v>
                </c:pt>
                <c:pt idx="158">
                  <c:v>334.47058823529409</c:v>
                </c:pt>
                <c:pt idx="159">
                  <c:v>335.47058823529409</c:v>
                </c:pt>
                <c:pt idx="160">
                  <c:v>336.47058823529409</c:v>
                </c:pt>
                <c:pt idx="161">
                  <c:v>337.47058823529409</c:v>
                </c:pt>
                <c:pt idx="162">
                  <c:v>338.47058823529409</c:v>
                </c:pt>
                <c:pt idx="163">
                  <c:v>339.47058823529409</c:v>
                </c:pt>
                <c:pt idx="164">
                  <c:v>340.47058823529409</c:v>
                </c:pt>
                <c:pt idx="165">
                  <c:v>341.47058823529409</c:v>
                </c:pt>
                <c:pt idx="166">
                  <c:v>342.47058823529409</c:v>
                </c:pt>
                <c:pt idx="167">
                  <c:v>343.47058823529409</c:v>
                </c:pt>
                <c:pt idx="168">
                  <c:v>344.47058823529409</c:v>
                </c:pt>
                <c:pt idx="169">
                  <c:v>345.47058823529409</c:v>
                </c:pt>
                <c:pt idx="170">
                  <c:v>346.47058823529409</c:v>
                </c:pt>
                <c:pt idx="171">
                  <c:v>347.47058823529409</c:v>
                </c:pt>
                <c:pt idx="172">
                  <c:v>348.47058823529409</c:v>
                </c:pt>
                <c:pt idx="173">
                  <c:v>349.47058823529409</c:v>
                </c:pt>
                <c:pt idx="174">
                  <c:v>350.47058823529409</c:v>
                </c:pt>
                <c:pt idx="175">
                  <c:v>351.47058823529409</c:v>
                </c:pt>
                <c:pt idx="176">
                  <c:v>352.47058823529409</c:v>
                </c:pt>
                <c:pt idx="177">
                  <c:v>353.47058823529409</c:v>
                </c:pt>
                <c:pt idx="178">
                  <c:v>354.47058823529409</c:v>
                </c:pt>
                <c:pt idx="179">
                  <c:v>355.47058823529409</c:v>
                </c:pt>
                <c:pt idx="180">
                  <c:v>356.47058823529409</c:v>
                </c:pt>
                <c:pt idx="181">
                  <c:v>357.47058823529409</c:v>
                </c:pt>
                <c:pt idx="182">
                  <c:v>358.47058823529409</c:v>
                </c:pt>
                <c:pt idx="183">
                  <c:v>359.47058823529409</c:v>
                </c:pt>
                <c:pt idx="184">
                  <c:v>360.47058823529409</c:v>
                </c:pt>
                <c:pt idx="185">
                  <c:v>361.47058823529409</c:v>
                </c:pt>
                <c:pt idx="186">
                  <c:v>362.47058823529409</c:v>
                </c:pt>
                <c:pt idx="187">
                  <c:v>363.47058823529409</c:v>
                </c:pt>
                <c:pt idx="188">
                  <c:v>364.47058823529409</c:v>
                </c:pt>
                <c:pt idx="189">
                  <c:v>365.47058823529409</c:v>
                </c:pt>
                <c:pt idx="190">
                  <c:v>366.47058823529409</c:v>
                </c:pt>
                <c:pt idx="191">
                  <c:v>367.47058823529409</c:v>
                </c:pt>
                <c:pt idx="192">
                  <c:v>368.47058823529409</c:v>
                </c:pt>
                <c:pt idx="193">
                  <c:v>369.47058823529409</c:v>
                </c:pt>
                <c:pt idx="194">
                  <c:v>370.47058823529409</c:v>
                </c:pt>
                <c:pt idx="195">
                  <c:v>371.47058823529409</c:v>
                </c:pt>
                <c:pt idx="196">
                  <c:v>372.47058823529409</c:v>
                </c:pt>
                <c:pt idx="197">
                  <c:v>373.47058823529409</c:v>
                </c:pt>
                <c:pt idx="198">
                  <c:v>374.47058823529409</c:v>
                </c:pt>
                <c:pt idx="199">
                  <c:v>375.47058823529409</c:v>
                </c:pt>
                <c:pt idx="200">
                  <c:v>376.47058823529409</c:v>
                </c:pt>
                <c:pt idx="201">
                  <c:v>377.47058823529409</c:v>
                </c:pt>
                <c:pt idx="202">
                  <c:v>378.47058823529409</c:v>
                </c:pt>
                <c:pt idx="203">
                  <c:v>379.47058823529409</c:v>
                </c:pt>
                <c:pt idx="204">
                  <c:v>380.47058823529409</c:v>
                </c:pt>
                <c:pt idx="205">
                  <c:v>381.47058823529409</c:v>
                </c:pt>
                <c:pt idx="206">
                  <c:v>382.47058823529409</c:v>
                </c:pt>
                <c:pt idx="207">
                  <c:v>383.47058823529409</c:v>
                </c:pt>
                <c:pt idx="208">
                  <c:v>384.47058823529409</c:v>
                </c:pt>
                <c:pt idx="209">
                  <c:v>385.47058823529409</c:v>
                </c:pt>
                <c:pt idx="210">
                  <c:v>386.47058823529409</c:v>
                </c:pt>
                <c:pt idx="211">
                  <c:v>387.47058823529409</c:v>
                </c:pt>
                <c:pt idx="212">
                  <c:v>388.47058823529409</c:v>
                </c:pt>
                <c:pt idx="213">
                  <c:v>389.47058823529409</c:v>
                </c:pt>
                <c:pt idx="214">
                  <c:v>390.47058823529409</c:v>
                </c:pt>
                <c:pt idx="215">
                  <c:v>391.47058823529409</c:v>
                </c:pt>
                <c:pt idx="216">
                  <c:v>392.47058823529409</c:v>
                </c:pt>
                <c:pt idx="217">
                  <c:v>393.47058823529409</c:v>
                </c:pt>
                <c:pt idx="218">
                  <c:v>394.47058823529409</c:v>
                </c:pt>
                <c:pt idx="219">
                  <c:v>395.47058823529409</c:v>
                </c:pt>
                <c:pt idx="220">
                  <c:v>396.47058823529409</c:v>
                </c:pt>
                <c:pt idx="221">
                  <c:v>397.47058823529409</c:v>
                </c:pt>
                <c:pt idx="222">
                  <c:v>398.47058823529409</c:v>
                </c:pt>
                <c:pt idx="223">
                  <c:v>399.47058823529409</c:v>
                </c:pt>
                <c:pt idx="224">
                  <c:v>400.47058823529409</c:v>
                </c:pt>
                <c:pt idx="225">
                  <c:v>401.47058823529409</c:v>
                </c:pt>
                <c:pt idx="226">
                  <c:v>402.47058823529409</c:v>
                </c:pt>
                <c:pt idx="227">
                  <c:v>403.47058823529409</c:v>
                </c:pt>
                <c:pt idx="228">
                  <c:v>404.47058823529409</c:v>
                </c:pt>
                <c:pt idx="229">
                  <c:v>405.47058823529409</c:v>
                </c:pt>
                <c:pt idx="230">
                  <c:v>406.47058823529409</c:v>
                </c:pt>
                <c:pt idx="231">
                  <c:v>407.47058823529409</c:v>
                </c:pt>
                <c:pt idx="232">
                  <c:v>408.47058823529409</c:v>
                </c:pt>
                <c:pt idx="233">
                  <c:v>409.47058823529409</c:v>
                </c:pt>
                <c:pt idx="234">
                  <c:v>410.47058823529409</c:v>
                </c:pt>
                <c:pt idx="235">
                  <c:v>411.47058823529409</c:v>
                </c:pt>
                <c:pt idx="236">
                  <c:v>412.47058823529409</c:v>
                </c:pt>
                <c:pt idx="237">
                  <c:v>413.47058823529409</c:v>
                </c:pt>
                <c:pt idx="238">
                  <c:v>414.47058823529409</c:v>
                </c:pt>
                <c:pt idx="239">
                  <c:v>415.47058823529409</c:v>
                </c:pt>
                <c:pt idx="240">
                  <c:v>416.47058823529409</c:v>
                </c:pt>
                <c:pt idx="241">
                  <c:v>417.47058823529409</c:v>
                </c:pt>
                <c:pt idx="242">
                  <c:v>418.47058823529409</c:v>
                </c:pt>
                <c:pt idx="243">
                  <c:v>419.47058823529409</c:v>
                </c:pt>
                <c:pt idx="244">
                  <c:v>420.47058823529409</c:v>
                </c:pt>
                <c:pt idx="245">
                  <c:v>421.47058823529409</c:v>
                </c:pt>
                <c:pt idx="246">
                  <c:v>422.47058823529409</c:v>
                </c:pt>
                <c:pt idx="247">
                  <c:v>423.47058823529409</c:v>
                </c:pt>
                <c:pt idx="248">
                  <c:v>424.47058823529409</c:v>
                </c:pt>
                <c:pt idx="249">
                  <c:v>425.47058823529409</c:v>
                </c:pt>
                <c:pt idx="250">
                  <c:v>426.47058823529409</c:v>
                </c:pt>
                <c:pt idx="251">
                  <c:v>427.47058823529409</c:v>
                </c:pt>
                <c:pt idx="252">
                  <c:v>428.47058823529409</c:v>
                </c:pt>
                <c:pt idx="253">
                  <c:v>429.47058823529409</c:v>
                </c:pt>
                <c:pt idx="254">
                  <c:v>430.47058823529409</c:v>
                </c:pt>
                <c:pt idx="255">
                  <c:v>431.47058823529409</c:v>
                </c:pt>
                <c:pt idx="256">
                  <c:v>432.47058823529409</c:v>
                </c:pt>
                <c:pt idx="257">
                  <c:v>433.47058823529409</c:v>
                </c:pt>
                <c:pt idx="258">
                  <c:v>434.47058823529409</c:v>
                </c:pt>
                <c:pt idx="259">
                  <c:v>435.47058823529409</c:v>
                </c:pt>
                <c:pt idx="260">
                  <c:v>436.47058823529409</c:v>
                </c:pt>
                <c:pt idx="261">
                  <c:v>437.47058823529409</c:v>
                </c:pt>
                <c:pt idx="262">
                  <c:v>438.47058823529409</c:v>
                </c:pt>
                <c:pt idx="263">
                  <c:v>439.47058823529409</c:v>
                </c:pt>
                <c:pt idx="264">
                  <c:v>440.47058823529409</c:v>
                </c:pt>
                <c:pt idx="265">
                  <c:v>441.47058823529409</c:v>
                </c:pt>
                <c:pt idx="266">
                  <c:v>442.47058823529409</c:v>
                </c:pt>
                <c:pt idx="267">
                  <c:v>443.47058823529409</c:v>
                </c:pt>
                <c:pt idx="268">
                  <c:v>444.47058823529409</c:v>
                </c:pt>
                <c:pt idx="269">
                  <c:v>445.47058823529409</c:v>
                </c:pt>
                <c:pt idx="270">
                  <c:v>446.47058823529409</c:v>
                </c:pt>
                <c:pt idx="271">
                  <c:v>447.47058823529409</c:v>
                </c:pt>
                <c:pt idx="272">
                  <c:v>448.47058823529409</c:v>
                </c:pt>
                <c:pt idx="273">
                  <c:v>449.47058823529409</c:v>
                </c:pt>
                <c:pt idx="274">
                  <c:v>450.47058823529409</c:v>
                </c:pt>
                <c:pt idx="275">
                  <c:v>451.47058823529409</c:v>
                </c:pt>
                <c:pt idx="276">
                  <c:v>452.47058823529409</c:v>
                </c:pt>
                <c:pt idx="277">
                  <c:v>453.47058823529409</c:v>
                </c:pt>
                <c:pt idx="278">
                  <c:v>454.47058823529409</c:v>
                </c:pt>
                <c:pt idx="279">
                  <c:v>455.47058823529409</c:v>
                </c:pt>
                <c:pt idx="280">
                  <c:v>456.47058823529409</c:v>
                </c:pt>
                <c:pt idx="281">
                  <c:v>457.47058823529409</c:v>
                </c:pt>
                <c:pt idx="282">
                  <c:v>458.47058823529409</c:v>
                </c:pt>
                <c:pt idx="283">
                  <c:v>459.47058823529409</c:v>
                </c:pt>
                <c:pt idx="284">
                  <c:v>460.47058823529409</c:v>
                </c:pt>
                <c:pt idx="285">
                  <c:v>461.47058823529409</c:v>
                </c:pt>
                <c:pt idx="286">
                  <c:v>462.47058823529409</c:v>
                </c:pt>
                <c:pt idx="287">
                  <c:v>463.47058823529409</c:v>
                </c:pt>
                <c:pt idx="288">
                  <c:v>464.47058823529409</c:v>
                </c:pt>
                <c:pt idx="289">
                  <c:v>465.47058823529409</c:v>
                </c:pt>
                <c:pt idx="290">
                  <c:v>466.47058823529409</c:v>
                </c:pt>
                <c:pt idx="291">
                  <c:v>467.47058823529409</c:v>
                </c:pt>
                <c:pt idx="292">
                  <c:v>468.47058823529409</c:v>
                </c:pt>
                <c:pt idx="293">
                  <c:v>469.47058823529409</c:v>
                </c:pt>
                <c:pt idx="294">
                  <c:v>470.47058823529409</c:v>
                </c:pt>
                <c:pt idx="295">
                  <c:v>471.47058823529409</c:v>
                </c:pt>
                <c:pt idx="296">
                  <c:v>472.47058823529409</c:v>
                </c:pt>
                <c:pt idx="297">
                  <c:v>473.47058823529409</c:v>
                </c:pt>
                <c:pt idx="298">
                  <c:v>474.47058823529409</c:v>
                </c:pt>
                <c:pt idx="299">
                  <c:v>475.47058823529409</c:v>
                </c:pt>
                <c:pt idx="300">
                  <c:v>476.47058823529409</c:v>
                </c:pt>
                <c:pt idx="301">
                  <c:v>477.47058823529409</c:v>
                </c:pt>
                <c:pt idx="302">
                  <c:v>478.47058823529409</c:v>
                </c:pt>
                <c:pt idx="303">
                  <c:v>479.47058823529409</c:v>
                </c:pt>
                <c:pt idx="304">
                  <c:v>480.47058823529409</c:v>
                </c:pt>
                <c:pt idx="305">
                  <c:v>481.47058823529409</c:v>
                </c:pt>
                <c:pt idx="306">
                  <c:v>482.47058823529409</c:v>
                </c:pt>
                <c:pt idx="307">
                  <c:v>483.47058823529409</c:v>
                </c:pt>
                <c:pt idx="308">
                  <c:v>484.47058823529409</c:v>
                </c:pt>
                <c:pt idx="309">
                  <c:v>485.47058823529409</c:v>
                </c:pt>
                <c:pt idx="310">
                  <c:v>486.47058823529409</c:v>
                </c:pt>
                <c:pt idx="311">
                  <c:v>487.47058823529409</c:v>
                </c:pt>
                <c:pt idx="312">
                  <c:v>488.47058823529409</c:v>
                </c:pt>
                <c:pt idx="313">
                  <c:v>489.47058823529409</c:v>
                </c:pt>
                <c:pt idx="314">
                  <c:v>490.47058823529409</c:v>
                </c:pt>
                <c:pt idx="315">
                  <c:v>491.47058823529409</c:v>
                </c:pt>
                <c:pt idx="316">
                  <c:v>492.47058823529409</c:v>
                </c:pt>
                <c:pt idx="317">
                  <c:v>493.47058823529409</c:v>
                </c:pt>
                <c:pt idx="318">
                  <c:v>494.47058823529409</c:v>
                </c:pt>
                <c:pt idx="319">
                  <c:v>495.47058823529409</c:v>
                </c:pt>
                <c:pt idx="320">
                  <c:v>496.47058823529409</c:v>
                </c:pt>
                <c:pt idx="321">
                  <c:v>497.47058823529409</c:v>
                </c:pt>
                <c:pt idx="322">
                  <c:v>498.47058823529409</c:v>
                </c:pt>
                <c:pt idx="323">
                  <c:v>499.47058823529409</c:v>
                </c:pt>
                <c:pt idx="324">
                  <c:v>500.47058823529409</c:v>
                </c:pt>
                <c:pt idx="325">
                  <c:v>501.47058823529409</c:v>
                </c:pt>
                <c:pt idx="326">
                  <c:v>502.47058823529409</c:v>
                </c:pt>
                <c:pt idx="327">
                  <c:v>503.47058823529409</c:v>
                </c:pt>
                <c:pt idx="328">
                  <c:v>504.47058823529409</c:v>
                </c:pt>
                <c:pt idx="329">
                  <c:v>505.47058823529409</c:v>
                </c:pt>
                <c:pt idx="330">
                  <c:v>506.47058823529409</c:v>
                </c:pt>
                <c:pt idx="331">
                  <c:v>507.47058823529409</c:v>
                </c:pt>
                <c:pt idx="332">
                  <c:v>508.47058823529409</c:v>
                </c:pt>
                <c:pt idx="333">
                  <c:v>509.47058823529409</c:v>
                </c:pt>
                <c:pt idx="334">
                  <c:v>510.47058823529409</c:v>
                </c:pt>
                <c:pt idx="335">
                  <c:v>511.47058823529409</c:v>
                </c:pt>
                <c:pt idx="336">
                  <c:v>512.47058823529414</c:v>
                </c:pt>
                <c:pt idx="337">
                  <c:v>513.47058823529414</c:v>
                </c:pt>
                <c:pt idx="338">
                  <c:v>514.47058823529414</c:v>
                </c:pt>
                <c:pt idx="339">
                  <c:v>515.47058823529414</c:v>
                </c:pt>
                <c:pt idx="340">
                  <c:v>516.47058823529414</c:v>
                </c:pt>
                <c:pt idx="341">
                  <c:v>517.47058823529414</c:v>
                </c:pt>
                <c:pt idx="342">
                  <c:v>518.47058823529414</c:v>
                </c:pt>
                <c:pt idx="343">
                  <c:v>519.47058823529414</c:v>
                </c:pt>
                <c:pt idx="344">
                  <c:v>520.47058823529414</c:v>
                </c:pt>
                <c:pt idx="345">
                  <c:v>521.47058823529414</c:v>
                </c:pt>
                <c:pt idx="346">
                  <c:v>522.47058823529414</c:v>
                </c:pt>
                <c:pt idx="347">
                  <c:v>523.47058823529414</c:v>
                </c:pt>
                <c:pt idx="348">
                  <c:v>524.47058823529414</c:v>
                </c:pt>
                <c:pt idx="349">
                  <c:v>525.47058823529414</c:v>
                </c:pt>
                <c:pt idx="350">
                  <c:v>526.47058823529414</c:v>
                </c:pt>
                <c:pt idx="351">
                  <c:v>527.47058823529414</c:v>
                </c:pt>
                <c:pt idx="352">
                  <c:v>528.47058823529414</c:v>
                </c:pt>
                <c:pt idx="353">
                  <c:v>529.47058823529414</c:v>
                </c:pt>
                <c:pt idx="354">
                  <c:v>530.47058823529414</c:v>
                </c:pt>
                <c:pt idx="355">
                  <c:v>531.47058823529414</c:v>
                </c:pt>
                <c:pt idx="356">
                  <c:v>532.47058823529414</c:v>
                </c:pt>
                <c:pt idx="357">
                  <c:v>533.47058823529414</c:v>
                </c:pt>
                <c:pt idx="358">
                  <c:v>534.47058823529414</c:v>
                </c:pt>
                <c:pt idx="359">
                  <c:v>535.47058823529414</c:v>
                </c:pt>
                <c:pt idx="360">
                  <c:v>536.47058823529414</c:v>
                </c:pt>
                <c:pt idx="361">
                  <c:v>537.47058823529414</c:v>
                </c:pt>
                <c:pt idx="362">
                  <c:v>538.47058823529414</c:v>
                </c:pt>
                <c:pt idx="363">
                  <c:v>539.47058823529414</c:v>
                </c:pt>
                <c:pt idx="364">
                  <c:v>540.47058823529414</c:v>
                </c:pt>
                <c:pt idx="365">
                  <c:v>541.47058823529414</c:v>
                </c:pt>
                <c:pt idx="366">
                  <c:v>542.47058823529414</c:v>
                </c:pt>
                <c:pt idx="367">
                  <c:v>543.47058823529414</c:v>
                </c:pt>
                <c:pt idx="368">
                  <c:v>544.47058823529414</c:v>
                </c:pt>
                <c:pt idx="369">
                  <c:v>545.47058823529414</c:v>
                </c:pt>
                <c:pt idx="370">
                  <c:v>546.47058823529414</c:v>
                </c:pt>
                <c:pt idx="371">
                  <c:v>547.47058823529414</c:v>
                </c:pt>
                <c:pt idx="372">
                  <c:v>548.47058823529414</c:v>
                </c:pt>
                <c:pt idx="373">
                  <c:v>549.47058823529414</c:v>
                </c:pt>
                <c:pt idx="374">
                  <c:v>550.47058823529414</c:v>
                </c:pt>
                <c:pt idx="375">
                  <c:v>551.47058823529414</c:v>
                </c:pt>
                <c:pt idx="376">
                  <c:v>552.47058823529414</c:v>
                </c:pt>
                <c:pt idx="377">
                  <c:v>553.47058823529414</c:v>
                </c:pt>
                <c:pt idx="378">
                  <c:v>554.47058823529414</c:v>
                </c:pt>
                <c:pt idx="379">
                  <c:v>555.47058823529414</c:v>
                </c:pt>
                <c:pt idx="380">
                  <c:v>556.47058823529414</c:v>
                </c:pt>
                <c:pt idx="381">
                  <c:v>557.47058823529414</c:v>
                </c:pt>
                <c:pt idx="382">
                  <c:v>558.47058823529414</c:v>
                </c:pt>
                <c:pt idx="383">
                  <c:v>559.47058823529414</c:v>
                </c:pt>
                <c:pt idx="384">
                  <c:v>560.47058823529414</c:v>
                </c:pt>
                <c:pt idx="385">
                  <c:v>561.47058823529414</c:v>
                </c:pt>
                <c:pt idx="386">
                  <c:v>562.47058823529414</c:v>
                </c:pt>
                <c:pt idx="387">
                  <c:v>563.47058823529414</c:v>
                </c:pt>
                <c:pt idx="388">
                  <c:v>564.47058823529414</c:v>
                </c:pt>
                <c:pt idx="389">
                  <c:v>565.47058823529414</c:v>
                </c:pt>
                <c:pt idx="390">
                  <c:v>566.47058823529414</c:v>
                </c:pt>
                <c:pt idx="391">
                  <c:v>567.47058823529414</c:v>
                </c:pt>
                <c:pt idx="392">
                  <c:v>568.47058823529414</c:v>
                </c:pt>
                <c:pt idx="393">
                  <c:v>569.47058823529414</c:v>
                </c:pt>
                <c:pt idx="394">
                  <c:v>570.47058823529414</c:v>
                </c:pt>
                <c:pt idx="395">
                  <c:v>571.47058823529414</c:v>
                </c:pt>
                <c:pt idx="396">
                  <c:v>572.47058823529414</c:v>
                </c:pt>
                <c:pt idx="397">
                  <c:v>573.47058823529414</c:v>
                </c:pt>
                <c:pt idx="398">
                  <c:v>574.47058823529414</c:v>
                </c:pt>
                <c:pt idx="399">
                  <c:v>575.47058823529414</c:v>
                </c:pt>
                <c:pt idx="400">
                  <c:v>576.47058823529414</c:v>
                </c:pt>
                <c:pt idx="401">
                  <c:v>577.47058823529414</c:v>
                </c:pt>
                <c:pt idx="402">
                  <c:v>578.47058823529414</c:v>
                </c:pt>
                <c:pt idx="403">
                  <c:v>579.47058823529414</c:v>
                </c:pt>
                <c:pt idx="404">
                  <c:v>580.47058823529414</c:v>
                </c:pt>
                <c:pt idx="405">
                  <c:v>581.47058823529414</c:v>
                </c:pt>
                <c:pt idx="406">
                  <c:v>582.47058823529414</c:v>
                </c:pt>
                <c:pt idx="407">
                  <c:v>583.47058823529414</c:v>
                </c:pt>
                <c:pt idx="408">
                  <c:v>584.47058823529414</c:v>
                </c:pt>
                <c:pt idx="409">
                  <c:v>585.47058823529414</c:v>
                </c:pt>
                <c:pt idx="410">
                  <c:v>586.47058823529414</c:v>
                </c:pt>
                <c:pt idx="411">
                  <c:v>587.47058823529414</c:v>
                </c:pt>
                <c:pt idx="412">
                  <c:v>588.47058823529414</c:v>
                </c:pt>
                <c:pt idx="413">
                  <c:v>589.47058823529414</c:v>
                </c:pt>
                <c:pt idx="414">
                  <c:v>590.47058823529414</c:v>
                </c:pt>
                <c:pt idx="415">
                  <c:v>591.47058823529414</c:v>
                </c:pt>
                <c:pt idx="416">
                  <c:v>592.47058823529414</c:v>
                </c:pt>
                <c:pt idx="417">
                  <c:v>593.47058823529414</c:v>
                </c:pt>
                <c:pt idx="418">
                  <c:v>594.47058823529414</c:v>
                </c:pt>
                <c:pt idx="419">
                  <c:v>595.47058823529414</c:v>
                </c:pt>
                <c:pt idx="420">
                  <c:v>596.47058823529414</c:v>
                </c:pt>
                <c:pt idx="421">
                  <c:v>597.47058823529414</c:v>
                </c:pt>
                <c:pt idx="422">
                  <c:v>598.47058823529414</c:v>
                </c:pt>
                <c:pt idx="423">
                  <c:v>599.47058823529414</c:v>
                </c:pt>
                <c:pt idx="424">
                  <c:v>600.47058823529414</c:v>
                </c:pt>
                <c:pt idx="425">
                  <c:v>601.47058823529414</c:v>
                </c:pt>
                <c:pt idx="426">
                  <c:v>602.47058823529414</c:v>
                </c:pt>
                <c:pt idx="427">
                  <c:v>603.47058823529414</c:v>
                </c:pt>
                <c:pt idx="428">
                  <c:v>604.47058823529414</c:v>
                </c:pt>
                <c:pt idx="429">
                  <c:v>605.47058823529414</c:v>
                </c:pt>
                <c:pt idx="430">
                  <c:v>606.47058823529414</c:v>
                </c:pt>
                <c:pt idx="431">
                  <c:v>607.47058823529414</c:v>
                </c:pt>
                <c:pt idx="432">
                  <c:v>608.47058823529414</c:v>
                </c:pt>
                <c:pt idx="433">
                  <c:v>609.47058823529414</c:v>
                </c:pt>
                <c:pt idx="434">
                  <c:v>610.47058823529414</c:v>
                </c:pt>
                <c:pt idx="435">
                  <c:v>611.47058823529414</c:v>
                </c:pt>
                <c:pt idx="436">
                  <c:v>612.47058823529414</c:v>
                </c:pt>
                <c:pt idx="437">
                  <c:v>613.47058823529414</c:v>
                </c:pt>
                <c:pt idx="438">
                  <c:v>614.47058823529414</c:v>
                </c:pt>
                <c:pt idx="439">
                  <c:v>615.47058823529414</c:v>
                </c:pt>
                <c:pt idx="440">
                  <c:v>616.47058823529414</c:v>
                </c:pt>
                <c:pt idx="441">
                  <c:v>617.47058823529414</c:v>
                </c:pt>
                <c:pt idx="442">
                  <c:v>618.47058823529414</c:v>
                </c:pt>
                <c:pt idx="443">
                  <c:v>619.47058823529414</c:v>
                </c:pt>
                <c:pt idx="444">
                  <c:v>620.47058823529414</c:v>
                </c:pt>
                <c:pt idx="445">
                  <c:v>621.47058823529414</c:v>
                </c:pt>
                <c:pt idx="446">
                  <c:v>622.47058823529414</c:v>
                </c:pt>
                <c:pt idx="447">
                  <c:v>623.47058823529414</c:v>
                </c:pt>
                <c:pt idx="448">
                  <c:v>624.47058823529414</c:v>
                </c:pt>
                <c:pt idx="449">
                  <c:v>625.47058823529414</c:v>
                </c:pt>
                <c:pt idx="450">
                  <c:v>626.47058823529414</c:v>
                </c:pt>
                <c:pt idx="451">
                  <c:v>627.47058823529414</c:v>
                </c:pt>
                <c:pt idx="452">
                  <c:v>628.47058823529414</c:v>
                </c:pt>
                <c:pt idx="453">
                  <c:v>629.47058823529414</c:v>
                </c:pt>
                <c:pt idx="454">
                  <c:v>630.47058823529414</c:v>
                </c:pt>
                <c:pt idx="455">
                  <c:v>631.47058823529414</c:v>
                </c:pt>
                <c:pt idx="456">
                  <c:v>632.47058823529414</c:v>
                </c:pt>
                <c:pt idx="457">
                  <c:v>633.47058823529414</c:v>
                </c:pt>
                <c:pt idx="458">
                  <c:v>634.47058823529414</c:v>
                </c:pt>
                <c:pt idx="459">
                  <c:v>635.47058823529414</c:v>
                </c:pt>
                <c:pt idx="460">
                  <c:v>636.47058823529414</c:v>
                </c:pt>
                <c:pt idx="461">
                  <c:v>637.47058823529414</c:v>
                </c:pt>
                <c:pt idx="462">
                  <c:v>638.47058823529414</c:v>
                </c:pt>
                <c:pt idx="463">
                  <c:v>639.47058823529414</c:v>
                </c:pt>
                <c:pt idx="464">
                  <c:v>640.47058823529414</c:v>
                </c:pt>
                <c:pt idx="465">
                  <c:v>641.47058823529414</c:v>
                </c:pt>
                <c:pt idx="466">
                  <c:v>642.47058823529414</c:v>
                </c:pt>
                <c:pt idx="467">
                  <c:v>643.47058823529414</c:v>
                </c:pt>
                <c:pt idx="468">
                  <c:v>644.47058823529414</c:v>
                </c:pt>
                <c:pt idx="469">
                  <c:v>645.47058823529414</c:v>
                </c:pt>
                <c:pt idx="470">
                  <c:v>646.47058823529414</c:v>
                </c:pt>
                <c:pt idx="471">
                  <c:v>647.47058823529414</c:v>
                </c:pt>
                <c:pt idx="472">
                  <c:v>648.47058823529414</c:v>
                </c:pt>
                <c:pt idx="473">
                  <c:v>649.47058823529414</c:v>
                </c:pt>
                <c:pt idx="474">
                  <c:v>650.47058823529414</c:v>
                </c:pt>
                <c:pt idx="475">
                  <c:v>651.47058823529414</c:v>
                </c:pt>
                <c:pt idx="476">
                  <c:v>652.47058823529414</c:v>
                </c:pt>
                <c:pt idx="477">
                  <c:v>653.47058823529414</c:v>
                </c:pt>
                <c:pt idx="478">
                  <c:v>654.47058823529414</c:v>
                </c:pt>
                <c:pt idx="479">
                  <c:v>655.47058823529414</c:v>
                </c:pt>
                <c:pt idx="480">
                  <c:v>656.47058823529414</c:v>
                </c:pt>
                <c:pt idx="481">
                  <c:v>657.47058823529414</c:v>
                </c:pt>
                <c:pt idx="482">
                  <c:v>658.47058823529414</c:v>
                </c:pt>
                <c:pt idx="483">
                  <c:v>659.47058823529414</c:v>
                </c:pt>
                <c:pt idx="484">
                  <c:v>660.47058823529414</c:v>
                </c:pt>
                <c:pt idx="485">
                  <c:v>661.47058823529414</c:v>
                </c:pt>
                <c:pt idx="486">
                  <c:v>662.47058823529414</c:v>
                </c:pt>
                <c:pt idx="487">
                  <c:v>663.47058823529414</c:v>
                </c:pt>
                <c:pt idx="488">
                  <c:v>664.47058823529414</c:v>
                </c:pt>
                <c:pt idx="489">
                  <c:v>665.47058823529414</c:v>
                </c:pt>
                <c:pt idx="490">
                  <c:v>666.47058823529414</c:v>
                </c:pt>
                <c:pt idx="491">
                  <c:v>667.47058823529414</c:v>
                </c:pt>
                <c:pt idx="492">
                  <c:v>668.47058823529414</c:v>
                </c:pt>
                <c:pt idx="493">
                  <c:v>669.47058823529414</c:v>
                </c:pt>
                <c:pt idx="494">
                  <c:v>670.47058823529414</c:v>
                </c:pt>
                <c:pt idx="495">
                  <c:v>671.47058823529414</c:v>
                </c:pt>
                <c:pt idx="496">
                  <c:v>672.47058823529414</c:v>
                </c:pt>
                <c:pt idx="497">
                  <c:v>673.47058823529414</c:v>
                </c:pt>
                <c:pt idx="498">
                  <c:v>674.47058823529414</c:v>
                </c:pt>
                <c:pt idx="499">
                  <c:v>675.47058823529414</c:v>
                </c:pt>
                <c:pt idx="500">
                  <c:v>676.47058823529414</c:v>
                </c:pt>
                <c:pt idx="501">
                  <c:v>677.47058823529414</c:v>
                </c:pt>
                <c:pt idx="502">
                  <c:v>678.47058823529414</c:v>
                </c:pt>
                <c:pt idx="503">
                  <c:v>679.47058823529414</c:v>
                </c:pt>
                <c:pt idx="504">
                  <c:v>680.47058823529414</c:v>
                </c:pt>
                <c:pt idx="505">
                  <c:v>681.47058823529414</c:v>
                </c:pt>
                <c:pt idx="506">
                  <c:v>682.47058823529414</c:v>
                </c:pt>
                <c:pt idx="507">
                  <c:v>683.47058823529414</c:v>
                </c:pt>
                <c:pt idx="508">
                  <c:v>684.47058823529414</c:v>
                </c:pt>
                <c:pt idx="509">
                  <c:v>685.47058823529414</c:v>
                </c:pt>
                <c:pt idx="510">
                  <c:v>686.47058823529414</c:v>
                </c:pt>
                <c:pt idx="511">
                  <c:v>687.47058823529414</c:v>
                </c:pt>
                <c:pt idx="512">
                  <c:v>688.47058823529414</c:v>
                </c:pt>
                <c:pt idx="513">
                  <c:v>689.47058823529414</c:v>
                </c:pt>
                <c:pt idx="514">
                  <c:v>690.47058823529414</c:v>
                </c:pt>
                <c:pt idx="515">
                  <c:v>691.47058823529414</c:v>
                </c:pt>
                <c:pt idx="516">
                  <c:v>692.47058823529414</c:v>
                </c:pt>
                <c:pt idx="517">
                  <c:v>693.47058823529414</c:v>
                </c:pt>
                <c:pt idx="518">
                  <c:v>694.47058823529414</c:v>
                </c:pt>
                <c:pt idx="519">
                  <c:v>695.47058823529414</c:v>
                </c:pt>
                <c:pt idx="520">
                  <c:v>696.47058823529414</c:v>
                </c:pt>
                <c:pt idx="521">
                  <c:v>697.47058823529414</c:v>
                </c:pt>
                <c:pt idx="522">
                  <c:v>698.47058823529414</c:v>
                </c:pt>
                <c:pt idx="523">
                  <c:v>699.47058823529414</c:v>
                </c:pt>
                <c:pt idx="524">
                  <c:v>700.47058823529414</c:v>
                </c:pt>
                <c:pt idx="525">
                  <c:v>701.47058823529414</c:v>
                </c:pt>
                <c:pt idx="526">
                  <c:v>702.47058823529414</c:v>
                </c:pt>
                <c:pt idx="527">
                  <c:v>703.47058823529414</c:v>
                </c:pt>
                <c:pt idx="528">
                  <c:v>704.47058823529414</c:v>
                </c:pt>
                <c:pt idx="529">
                  <c:v>705.47058823529414</c:v>
                </c:pt>
                <c:pt idx="530">
                  <c:v>706.47058823529414</c:v>
                </c:pt>
                <c:pt idx="531">
                  <c:v>707.47058823529414</c:v>
                </c:pt>
                <c:pt idx="532">
                  <c:v>708.47058823529414</c:v>
                </c:pt>
                <c:pt idx="533">
                  <c:v>709.47058823529414</c:v>
                </c:pt>
                <c:pt idx="534">
                  <c:v>710.47058823529414</c:v>
                </c:pt>
                <c:pt idx="535">
                  <c:v>711.47058823529414</c:v>
                </c:pt>
                <c:pt idx="536">
                  <c:v>712.47058823529414</c:v>
                </c:pt>
                <c:pt idx="537">
                  <c:v>713.47058823529414</c:v>
                </c:pt>
                <c:pt idx="538">
                  <c:v>714.47058823529414</c:v>
                </c:pt>
                <c:pt idx="539">
                  <c:v>715.47058823529414</c:v>
                </c:pt>
                <c:pt idx="540">
                  <c:v>716.47058823529414</c:v>
                </c:pt>
                <c:pt idx="541">
                  <c:v>717.47058823529414</c:v>
                </c:pt>
                <c:pt idx="542">
                  <c:v>718.47058823529414</c:v>
                </c:pt>
                <c:pt idx="543">
                  <c:v>719.47058823529414</c:v>
                </c:pt>
                <c:pt idx="544">
                  <c:v>720.47058823529414</c:v>
                </c:pt>
                <c:pt idx="545">
                  <c:v>721.47058823529414</c:v>
                </c:pt>
                <c:pt idx="546">
                  <c:v>722.47058823529414</c:v>
                </c:pt>
                <c:pt idx="547">
                  <c:v>723.47058823529414</c:v>
                </c:pt>
                <c:pt idx="548">
                  <c:v>724.47058823529414</c:v>
                </c:pt>
                <c:pt idx="549">
                  <c:v>725.47058823529414</c:v>
                </c:pt>
                <c:pt idx="550">
                  <c:v>726.47058823529414</c:v>
                </c:pt>
                <c:pt idx="551">
                  <c:v>727.47058823529414</c:v>
                </c:pt>
                <c:pt idx="552">
                  <c:v>728.47058823529414</c:v>
                </c:pt>
                <c:pt idx="553">
                  <c:v>729.47058823529414</c:v>
                </c:pt>
                <c:pt idx="554">
                  <c:v>730.47058823529414</c:v>
                </c:pt>
                <c:pt idx="555">
                  <c:v>731.47058823529414</c:v>
                </c:pt>
                <c:pt idx="556">
                  <c:v>732.47058823529414</c:v>
                </c:pt>
                <c:pt idx="557">
                  <c:v>733.47058823529414</c:v>
                </c:pt>
                <c:pt idx="558">
                  <c:v>734.47058823529414</c:v>
                </c:pt>
                <c:pt idx="559">
                  <c:v>735.47058823529414</c:v>
                </c:pt>
                <c:pt idx="560">
                  <c:v>736.47058823529414</c:v>
                </c:pt>
                <c:pt idx="561">
                  <c:v>737.47058823529414</c:v>
                </c:pt>
                <c:pt idx="562">
                  <c:v>738.47058823529414</c:v>
                </c:pt>
                <c:pt idx="563">
                  <c:v>739.47058823529414</c:v>
                </c:pt>
                <c:pt idx="564">
                  <c:v>740.47058823529414</c:v>
                </c:pt>
                <c:pt idx="565">
                  <c:v>741.47058823529414</c:v>
                </c:pt>
                <c:pt idx="566">
                  <c:v>742.47058823529414</c:v>
                </c:pt>
                <c:pt idx="567">
                  <c:v>743.47058823529414</c:v>
                </c:pt>
                <c:pt idx="568">
                  <c:v>744.47058823529414</c:v>
                </c:pt>
                <c:pt idx="569">
                  <c:v>745.47058823529414</c:v>
                </c:pt>
                <c:pt idx="570">
                  <c:v>746.47058823529414</c:v>
                </c:pt>
                <c:pt idx="571">
                  <c:v>747.47058823529414</c:v>
                </c:pt>
                <c:pt idx="572">
                  <c:v>748.47058823529414</c:v>
                </c:pt>
                <c:pt idx="573">
                  <c:v>749.47058823529414</c:v>
                </c:pt>
                <c:pt idx="574">
                  <c:v>750.47058823529414</c:v>
                </c:pt>
                <c:pt idx="575">
                  <c:v>751.47058823529414</c:v>
                </c:pt>
                <c:pt idx="576">
                  <c:v>752.47058823529414</c:v>
                </c:pt>
                <c:pt idx="577">
                  <c:v>753.47058823529414</c:v>
                </c:pt>
                <c:pt idx="578">
                  <c:v>754.47058823529414</c:v>
                </c:pt>
                <c:pt idx="579">
                  <c:v>755.47058823529414</c:v>
                </c:pt>
                <c:pt idx="580">
                  <c:v>756.47058823529414</c:v>
                </c:pt>
                <c:pt idx="581">
                  <c:v>757.47058823529414</c:v>
                </c:pt>
                <c:pt idx="582">
                  <c:v>758.47058823529414</c:v>
                </c:pt>
                <c:pt idx="583">
                  <c:v>759.47058823529414</c:v>
                </c:pt>
                <c:pt idx="584">
                  <c:v>760.47058823529414</c:v>
                </c:pt>
                <c:pt idx="585">
                  <c:v>761.47058823529414</c:v>
                </c:pt>
                <c:pt idx="586">
                  <c:v>762.47058823529414</c:v>
                </c:pt>
                <c:pt idx="587">
                  <c:v>763.47058823529414</c:v>
                </c:pt>
                <c:pt idx="588">
                  <c:v>764.47058823529414</c:v>
                </c:pt>
                <c:pt idx="589">
                  <c:v>765.47058823529414</c:v>
                </c:pt>
                <c:pt idx="590">
                  <c:v>766.47058823529414</c:v>
                </c:pt>
                <c:pt idx="591">
                  <c:v>767.47058823529414</c:v>
                </c:pt>
                <c:pt idx="592">
                  <c:v>768.47058823529414</c:v>
                </c:pt>
                <c:pt idx="593">
                  <c:v>769.47058823529414</c:v>
                </c:pt>
                <c:pt idx="594">
                  <c:v>770.47058823529414</c:v>
                </c:pt>
                <c:pt idx="595">
                  <c:v>771.47058823529414</c:v>
                </c:pt>
                <c:pt idx="596">
                  <c:v>772.47058823529414</c:v>
                </c:pt>
                <c:pt idx="597">
                  <c:v>773.47058823529414</c:v>
                </c:pt>
                <c:pt idx="598">
                  <c:v>774.47058823529414</c:v>
                </c:pt>
                <c:pt idx="599">
                  <c:v>775.47058823529414</c:v>
                </c:pt>
                <c:pt idx="600">
                  <c:v>776.47058823529414</c:v>
                </c:pt>
                <c:pt idx="601">
                  <c:v>777.47058823529414</c:v>
                </c:pt>
                <c:pt idx="602">
                  <c:v>778.47058823529414</c:v>
                </c:pt>
                <c:pt idx="603">
                  <c:v>779.47058823529414</c:v>
                </c:pt>
                <c:pt idx="604">
                  <c:v>780.47058823529414</c:v>
                </c:pt>
                <c:pt idx="605">
                  <c:v>781.47058823529414</c:v>
                </c:pt>
                <c:pt idx="606">
                  <c:v>782.47058823529414</c:v>
                </c:pt>
                <c:pt idx="607">
                  <c:v>783.47058823529414</c:v>
                </c:pt>
                <c:pt idx="608">
                  <c:v>784.47058823529414</c:v>
                </c:pt>
                <c:pt idx="609">
                  <c:v>785.47058823529414</c:v>
                </c:pt>
                <c:pt idx="610">
                  <c:v>786.47058823529414</c:v>
                </c:pt>
                <c:pt idx="611">
                  <c:v>787.47058823529414</c:v>
                </c:pt>
                <c:pt idx="612">
                  <c:v>788.47058823529414</c:v>
                </c:pt>
                <c:pt idx="613">
                  <c:v>789.47058823529414</c:v>
                </c:pt>
                <c:pt idx="614">
                  <c:v>790.47058823529414</c:v>
                </c:pt>
                <c:pt idx="615">
                  <c:v>791.47058823529414</c:v>
                </c:pt>
                <c:pt idx="616">
                  <c:v>792.47058823529414</c:v>
                </c:pt>
                <c:pt idx="617">
                  <c:v>793.47058823529414</c:v>
                </c:pt>
                <c:pt idx="618">
                  <c:v>794.47058823529414</c:v>
                </c:pt>
                <c:pt idx="619">
                  <c:v>795.47058823529414</c:v>
                </c:pt>
                <c:pt idx="620">
                  <c:v>796.47058823529414</c:v>
                </c:pt>
                <c:pt idx="621">
                  <c:v>797.47058823529414</c:v>
                </c:pt>
                <c:pt idx="622">
                  <c:v>798.47058823529414</c:v>
                </c:pt>
                <c:pt idx="623">
                  <c:v>799.47058823529414</c:v>
                </c:pt>
                <c:pt idx="624">
                  <c:v>800.47058823529414</c:v>
                </c:pt>
                <c:pt idx="625">
                  <c:v>801.47058823529414</c:v>
                </c:pt>
                <c:pt idx="626">
                  <c:v>802.47058823529414</c:v>
                </c:pt>
                <c:pt idx="627">
                  <c:v>803.47058823529414</c:v>
                </c:pt>
                <c:pt idx="628">
                  <c:v>804.47058823529414</c:v>
                </c:pt>
                <c:pt idx="629">
                  <c:v>805.47058823529414</c:v>
                </c:pt>
                <c:pt idx="630">
                  <c:v>806.47058823529414</c:v>
                </c:pt>
                <c:pt idx="631">
                  <c:v>807.47058823529414</c:v>
                </c:pt>
                <c:pt idx="632">
                  <c:v>808.47058823529414</c:v>
                </c:pt>
                <c:pt idx="633">
                  <c:v>809.47058823529414</c:v>
                </c:pt>
                <c:pt idx="634">
                  <c:v>810.47058823529414</c:v>
                </c:pt>
                <c:pt idx="635">
                  <c:v>811.47058823529414</c:v>
                </c:pt>
                <c:pt idx="636">
                  <c:v>812.47058823529414</c:v>
                </c:pt>
                <c:pt idx="637">
                  <c:v>813.47058823529414</c:v>
                </c:pt>
                <c:pt idx="638">
                  <c:v>814.47058823529414</c:v>
                </c:pt>
                <c:pt idx="639">
                  <c:v>815.47058823529414</c:v>
                </c:pt>
                <c:pt idx="640">
                  <c:v>816.47058823529414</c:v>
                </c:pt>
                <c:pt idx="641">
                  <c:v>817.47058823529414</c:v>
                </c:pt>
                <c:pt idx="642">
                  <c:v>818.47058823529414</c:v>
                </c:pt>
                <c:pt idx="643">
                  <c:v>819.47058823529414</c:v>
                </c:pt>
                <c:pt idx="644">
                  <c:v>820.47058823529414</c:v>
                </c:pt>
                <c:pt idx="645">
                  <c:v>821.47058823529414</c:v>
                </c:pt>
                <c:pt idx="646">
                  <c:v>822.47058823529414</c:v>
                </c:pt>
                <c:pt idx="647">
                  <c:v>823.47058823529414</c:v>
                </c:pt>
                <c:pt idx="648">
                  <c:v>824.47058823529414</c:v>
                </c:pt>
                <c:pt idx="649">
                  <c:v>825.47058823529414</c:v>
                </c:pt>
                <c:pt idx="650">
                  <c:v>826.47058823529414</c:v>
                </c:pt>
                <c:pt idx="651">
                  <c:v>827.47058823529414</c:v>
                </c:pt>
                <c:pt idx="652">
                  <c:v>828.47058823529414</c:v>
                </c:pt>
                <c:pt idx="653">
                  <c:v>829.47058823529414</c:v>
                </c:pt>
                <c:pt idx="654">
                  <c:v>830.47058823529414</c:v>
                </c:pt>
                <c:pt idx="655">
                  <c:v>831.47058823529414</c:v>
                </c:pt>
                <c:pt idx="656">
                  <c:v>832.47058823529414</c:v>
                </c:pt>
                <c:pt idx="657">
                  <c:v>833.47058823529414</c:v>
                </c:pt>
                <c:pt idx="658">
                  <c:v>834.47058823529414</c:v>
                </c:pt>
                <c:pt idx="659">
                  <c:v>835.47058823529414</c:v>
                </c:pt>
                <c:pt idx="660">
                  <c:v>836.47058823529414</c:v>
                </c:pt>
                <c:pt idx="661">
                  <c:v>837.47058823529414</c:v>
                </c:pt>
                <c:pt idx="662">
                  <c:v>838.47058823529414</c:v>
                </c:pt>
                <c:pt idx="663">
                  <c:v>839.47058823529414</c:v>
                </c:pt>
                <c:pt idx="664">
                  <c:v>840.47058823529414</c:v>
                </c:pt>
                <c:pt idx="665">
                  <c:v>841.47058823529414</c:v>
                </c:pt>
                <c:pt idx="666">
                  <c:v>842.47058823529414</c:v>
                </c:pt>
                <c:pt idx="667">
                  <c:v>843.47058823529414</c:v>
                </c:pt>
                <c:pt idx="668">
                  <c:v>844.47058823529414</c:v>
                </c:pt>
                <c:pt idx="669">
                  <c:v>845.47058823529414</c:v>
                </c:pt>
                <c:pt idx="670">
                  <c:v>846.47058823529414</c:v>
                </c:pt>
                <c:pt idx="671">
                  <c:v>847.47058823529414</c:v>
                </c:pt>
                <c:pt idx="672">
                  <c:v>848.47058823529414</c:v>
                </c:pt>
                <c:pt idx="673">
                  <c:v>849.47058823529414</c:v>
                </c:pt>
                <c:pt idx="674">
                  <c:v>850.47058823529414</c:v>
                </c:pt>
                <c:pt idx="675">
                  <c:v>851.47058823529414</c:v>
                </c:pt>
                <c:pt idx="676">
                  <c:v>852.47058823529414</c:v>
                </c:pt>
                <c:pt idx="677">
                  <c:v>853.47058823529414</c:v>
                </c:pt>
                <c:pt idx="678">
                  <c:v>854.47058823529414</c:v>
                </c:pt>
                <c:pt idx="679">
                  <c:v>855.47058823529414</c:v>
                </c:pt>
                <c:pt idx="680">
                  <c:v>856.47058823529414</c:v>
                </c:pt>
                <c:pt idx="681">
                  <c:v>857.47058823529414</c:v>
                </c:pt>
                <c:pt idx="682">
                  <c:v>858.47058823529414</c:v>
                </c:pt>
                <c:pt idx="683">
                  <c:v>859.47058823529414</c:v>
                </c:pt>
                <c:pt idx="684">
                  <c:v>860.47058823529414</c:v>
                </c:pt>
                <c:pt idx="685">
                  <c:v>861.47058823529414</c:v>
                </c:pt>
                <c:pt idx="686">
                  <c:v>862.47058823529414</c:v>
                </c:pt>
                <c:pt idx="687">
                  <c:v>863.47058823529414</c:v>
                </c:pt>
                <c:pt idx="688">
                  <c:v>864.47058823529414</c:v>
                </c:pt>
                <c:pt idx="689">
                  <c:v>865.47058823529414</c:v>
                </c:pt>
                <c:pt idx="690">
                  <c:v>866.47058823529414</c:v>
                </c:pt>
                <c:pt idx="691">
                  <c:v>867.47058823529414</c:v>
                </c:pt>
                <c:pt idx="692">
                  <c:v>868.47058823529414</c:v>
                </c:pt>
                <c:pt idx="693">
                  <c:v>869.47058823529414</c:v>
                </c:pt>
                <c:pt idx="694">
                  <c:v>870.47058823529414</c:v>
                </c:pt>
                <c:pt idx="695">
                  <c:v>871.47058823529414</c:v>
                </c:pt>
                <c:pt idx="696">
                  <c:v>872.47058823529414</c:v>
                </c:pt>
                <c:pt idx="697">
                  <c:v>873.47058823529414</c:v>
                </c:pt>
                <c:pt idx="698">
                  <c:v>874.47058823529414</c:v>
                </c:pt>
                <c:pt idx="699">
                  <c:v>875.47058823529414</c:v>
                </c:pt>
                <c:pt idx="700">
                  <c:v>876.47058823529414</c:v>
                </c:pt>
                <c:pt idx="701">
                  <c:v>877.47058823529414</c:v>
                </c:pt>
                <c:pt idx="702">
                  <c:v>878.47058823529414</c:v>
                </c:pt>
                <c:pt idx="703">
                  <c:v>879.47058823529414</c:v>
                </c:pt>
                <c:pt idx="704">
                  <c:v>880.47058823529414</c:v>
                </c:pt>
                <c:pt idx="705">
                  <c:v>881.47058823529414</c:v>
                </c:pt>
                <c:pt idx="706">
                  <c:v>882.47058823529414</c:v>
                </c:pt>
                <c:pt idx="707">
                  <c:v>883.47058823529414</c:v>
                </c:pt>
                <c:pt idx="708">
                  <c:v>884.47058823529414</c:v>
                </c:pt>
                <c:pt idx="709">
                  <c:v>885.47058823529414</c:v>
                </c:pt>
                <c:pt idx="710">
                  <c:v>886.47058823529414</c:v>
                </c:pt>
                <c:pt idx="711">
                  <c:v>887.47058823529414</c:v>
                </c:pt>
                <c:pt idx="712">
                  <c:v>888.47058823529414</c:v>
                </c:pt>
                <c:pt idx="713">
                  <c:v>889.47058823529414</c:v>
                </c:pt>
                <c:pt idx="714">
                  <c:v>890.47058823529414</c:v>
                </c:pt>
                <c:pt idx="715">
                  <c:v>891.47058823529414</c:v>
                </c:pt>
                <c:pt idx="716">
                  <c:v>892.47058823529414</c:v>
                </c:pt>
                <c:pt idx="717">
                  <c:v>893.47058823529414</c:v>
                </c:pt>
                <c:pt idx="718">
                  <c:v>894.47058823529414</c:v>
                </c:pt>
                <c:pt idx="719">
                  <c:v>895.47058823529414</c:v>
                </c:pt>
                <c:pt idx="720">
                  <c:v>896.47058823529414</c:v>
                </c:pt>
                <c:pt idx="721">
                  <c:v>897.47058823529414</c:v>
                </c:pt>
                <c:pt idx="722">
                  <c:v>898.47058823529414</c:v>
                </c:pt>
                <c:pt idx="723">
                  <c:v>899.47058823529414</c:v>
                </c:pt>
                <c:pt idx="724">
                  <c:v>900.47058823529414</c:v>
                </c:pt>
                <c:pt idx="725">
                  <c:v>901.47058823529414</c:v>
                </c:pt>
                <c:pt idx="726">
                  <c:v>902.47058823529414</c:v>
                </c:pt>
                <c:pt idx="727">
                  <c:v>903.47058823529414</c:v>
                </c:pt>
                <c:pt idx="728">
                  <c:v>904.47058823529414</c:v>
                </c:pt>
                <c:pt idx="729">
                  <c:v>905.47058823529414</c:v>
                </c:pt>
                <c:pt idx="730">
                  <c:v>906.47058823529414</c:v>
                </c:pt>
                <c:pt idx="731">
                  <c:v>907.47058823529414</c:v>
                </c:pt>
                <c:pt idx="732">
                  <c:v>908.47058823529414</c:v>
                </c:pt>
                <c:pt idx="733">
                  <c:v>909.47058823529414</c:v>
                </c:pt>
                <c:pt idx="734">
                  <c:v>910.47058823529414</c:v>
                </c:pt>
                <c:pt idx="735">
                  <c:v>911.47058823529414</c:v>
                </c:pt>
                <c:pt idx="736">
                  <c:v>912.47058823529414</c:v>
                </c:pt>
                <c:pt idx="737">
                  <c:v>913.47058823529414</c:v>
                </c:pt>
                <c:pt idx="738">
                  <c:v>914.47058823529414</c:v>
                </c:pt>
                <c:pt idx="739">
                  <c:v>915.47058823529414</c:v>
                </c:pt>
                <c:pt idx="740">
                  <c:v>916.47058823529414</c:v>
                </c:pt>
                <c:pt idx="741">
                  <c:v>917.47058823529414</c:v>
                </c:pt>
                <c:pt idx="742">
                  <c:v>918.47058823529414</c:v>
                </c:pt>
                <c:pt idx="743">
                  <c:v>919.47058823529414</c:v>
                </c:pt>
                <c:pt idx="744">
                  <c:v>920.47058823529414</c:v>
                </c:pt>
                <c:pt idx="745">
                  <c:v>921.47058823529414</c:v>
                </c:pt>
                <c:pt idx="746">
                  <c:v>922.47058823529414</c:v>
                </c:pt>
                <c:pt idx="747">
                  <c:v>923.47058823529414</c:v>
                </c:pt>
                <c:pt idx="748">
                  <c:v>924.47058823529414</c:v>
                </c:pt>
                <c:pt idx="749">
                  <c:v>925.47058823529414</c:v>
                </c:pt>
                <c:pt idx="750">
                  <c:v>926.47058823529414</c:v>
                </c:pt>
                <c:pt idx="751">
                  <c:v>927.47058823529414</c:v>
                </c:pt>
                <c:pt idx="752">
                  <c:v>928.47058823529414</c:v>
                </c:pt>
                <c:pt idx="753">
                  <c:v>929.47058823529414</c:v>
                </c:pt>
                <c:pt idx="754">
                  <c:v>930.47058823529414</c:v>
                </c:pt>
                <c:pt idx="755">
                  <c:v>931.47058823529414</c:v>
                </c:pt>
                <c:pt idx="756">
                  <c:v>932.47058823529414</c:v>
                </c:pt>
                <c:pt idx="757">
                  <c:v>933.47058823529414</c:v>
                </c:pt>
                <c:pt idx="758">
                  <c:v>934.47058823529414</c:v>
                </c:pt>
                <c:pt idx="759">
                  <c:v>935.47058823529414</c:v>
                </c:pt>
                <c:pt idx="760">
                  <c:v>936.47058823529414</c:v>
                </c:pt>
                <c:pt idx="761">
                  <c:v>937.47058823529414</c:v>
                </c:pt>
                <c:pt idx="762">
                  <c:v>938.47058823529414</c:v>
                </c:pt>
                <c:pt idx="763">
                  <c:v>939.47058823529414</c:v>
                </c:pt>
                <c:pt idx="764">
                  <c:v>940.47058823529414</c:v>
                </c:pt>
                <c:pt idx="765">
                  <c:v>941.47058823529414</c:v>
                </c:pt>
                <c:pt idx="766">
                  <c:v>942.47058823529414</c:v>
                </c:pt>
                <c:pt idx="767">
                  <c:v>943.47058823529414</c:v>
                </c:pt>
                <c:pt idx="768">
                  <c:v>944.47058823529414</c:v>
                </c:pt>
                <c:pt idx="769">
                  <c:v>945.47058823529414</c:v>
                </c:pt>
                <c:pt idx="770">
                  <c:v>946.47058823529414</c:v>
                </c:pt>
                <c:pt idx="771">
                  <c:v>947.47058823529414</c:v>
                </c:pt>
                <c:pt idx="772">
                  <c:v>948.47058823529414</c:v>
                </c:pt>
                <c:pt idx="773">
                  <c:v>949.47058823529414</c:v>
                </c:pt>
                <c:pt idx="774">
                  <c:v>950.47058823529414</c:v>
                </c:pt>
                <c:pt idx="775">
                  <c:v>951.47058823529414</c:v>
                </c:pt>
                <c:pt idx="776">
                  <c:v>952.47058823529414</c:v>
                </c:pt>
                <c:pt idx="777">
                  <c:v>953.47058823529414</c:v>
                </c:pt>
                <c:pt idx="778">
                  <c:v>954.47058823529414</c:v>
                </c:pt>
                <c:pt idx="779">
                  <c:v>955.47058823529414</c:v>
                </c:pt>
                <c:pt idx="780">
                  <c:v>956.47058823529414</c:v>
                </c:pt>
                <c:pt idx="781">
                  <c:v>957.47058823529414</c:v>
                </c:pt>
                <c:pt idx="782">
                  <c:v>958.47058823529414</c:v>
                </c:pt>
                <c:pt idx="783">
                  <c:v>959.47058823529414</c:v>
                </c:pt>
                <c:pt idx="784">
                  <c:v>960.47058823529414</c:v>
                </c:pt>
                <c:pt idx="785">
                  <c:v>961.47058823529414</c:v>
                </c:pt>
                <c:pt idx="786">
                  <c:v>962.47058823529414</c:v>
                </c:pt>
                <c:pt idx="787">
                  <c:v>963.47058823529414</c:v>
                </c:pt>
                <c:pt idx="788">
                  <c:v>964.47058823529414</c:v>
                </c:pt>
                <c:pt idx="789">
                  <c:v>965.47058823529414</c:v>
                </c:pt>
                <c:pt idx="790">
                  <c:v>966.47058823529414</c:v>
                </c:pt>
                <c:pt idx="791">
                  <c:v>967.47058823529414</c:v>
                </c:pt>
                <c:pt idx="792">
                  <c:v>968.47058823529414</c:v>
                </c:pt>
                <c:pt idx="793">
                  <c:v>969.47058823529414</c:v>
                </c:pt>
                <c:pt idx="794">
                  <c:v>970.47058823529414</c:v>
                </c:pt>
                <c:pt idx="795">
                  <c:v>971.47058823529414</c:v>
                </c:pt>
                <c:pt idx="796">
                  <c:v>972.47058823529414</c:v>
                </c:pt>
                <c:pt idx="797">
                  <c:v>973.47058823529414</c:v>
                </c:pt>
                <c:pt idx="798">
                  <c:v>974.47058823529414</c:v>
                </c:pt>
                <c:pt idx="799">
                  <c:v>975.47058823529414</c:v>
                </c:pt>
                <c:pt idx="800">
                  <c:v>976.47058823529414</c:v>
                </c:pt>
                <c:pt idx="801">
                  <c:v>977.47058823529414</c:v>
                </c:pt>
                <c:pt idx="802">
                  <c:v>978.47058823529414</c:v>
                </c:pt>
                <c:pt idx="803">
                  <c:v>979.47058823529414</c:v>
                </c:pt>
                <c:pt idx="804">
                  <c:v>980.47058823529414</c:v>
                </c:pt>
                <c:pt idx="805">
                  <c:v>981.47058823529414</c:v>
                </c:pt>
                <c:pt idx="806">
                  <c:v>982.47058823529414</c:v>
                </c:pt>
                <c:pt idx="807">
                  <c:v>983.47058823529414</c:v>
                </c:pt>
                <c:pt idx="808">
                  <c:v>984.47058823529414</c:v>
                </c:pt>
                <c:pt idx="809">
                  <c:v>985.47058823529414</c:v>
                </c:pt>
                <c:pt idx="810">
                  <c:v>986.47058823529414</c:v>
                </c:pt>
                <c:pt idx="811">
                  <c:v>987.47058823529414</c:v>
                </c:pt>
                <c:pt idx="812">
                  <c:v>988.47058823529414</c:v>
                </c:pt>
                <c:pt idx="813">
                  <c:v>989.47058823529414</c:v>
                </c:pt>
                <c:pt idx="814">
                  <c:v>990.47058823529414</c:v>
                </c:pt>
                <c:pt idx="815">
                  <c:v>991.47058823529414</c:v>
                </c:pt>
                <c:pt idx="816">
                  <c:v>992.47058823529414</c:v>
                </c:pt>
                <c:pt idx="817">
                  <c:v>993.47058823529414</c:v>
                </c:pt>
                <c:pt idx="818">
                  <c:v>994.47058823529414</c:v>
                </c:pt>
                <c:pt idx="819">
                  <c:v>995.47058823529414</c:v>
                </c:pt>
                <c:pt idx="820">
                  <c:v>996.47058823529414</c:v>
                </c:pt>
                <c:pt idx="821">
                  <c:v>997.47058823529414</c:v>
                </c:pt>
                <c:pt idx="822">
                  <c:v>998.47058823529414</c:v>
                </c:pt>
                <c:pt idx="823">
                  <c:v>999.47058823529414</c:v>
                </c:pt>
                <c:pt idx="824">
                  <c:v>1000.4705882352941</c:v>
                </c:pt>
                <c:pt idx="825">
                  <c:v>1001.4705882352941</c:v>
                </c:pt>
                <c:pt idx="826">
                  <c:v>1002.4705882352941</c:v>
                </c:pt>
                <c:pt idx="827">
                  <c:v>1003.4705882352941</c:v>
                </c:pt>
                <c:pt idx="828">
                  <c:v>1004.4705882352941</c:v>
                </c:pt>
                <c:pt idx="829">
                  <c:v>1005.4705882352941</c:v>
                </c:pt>
                <c:pt idx="830">
                  <c:v>1006.4705882352941</c:v>
                </c:pt>
                <c:pt idx="831">
                  <c:v>1007.4705882352941</c:v>
                </c:pt>
                <c:pt idx="832">
                  <c:v>1008.4705882352941</c:v>
                </c:pt>
                <c:pt idx="833">
                  <c:v>1009.4705882352941</c:v>
                </c:pt>
                <c:pt idx="834">
                  <c:v>1010.4705882352941</c:v>
                </c:pt>
                <c:pt idx="835">
                  <c:v>1011.4705882352941</c:v>
                </c:pt>
                <c:pt idx="836">
                  <c:v>1012.4705882352941</c:v>
                </c:pt>
                <c:pt idx="837">
                  <c:v>1013.4705882352941</c:v>
                </c:pt>
                <c:pt idx="838">
                  <c:v>1014.4705882352941</c:v>
                </c:pt>
                <c:pt idx="839">
                  <c:v>1015.4705882352941</c:v>
                </c:pt>
                <c:pt idx="840">
                  <c:v>1016.4705882352941</c:v>
                </c:pt>
                <c:pt idx="841">
                  <c:v>1017.4705882352941</c:v>
                </c:pt>
                <c:pt idx="842">
                  <c:v>1018.4705882352941</c:v>
                </c:pt>
                <c:pt idx="843">
                  <c:v>1019.4705882352941</c:v>
                </c:pt>
                <c:pt idx="844">
                  <c:v>1020.4705882352941</c:v>
                </c:pt>
                <c:pt idx="845">
                  <c:v>1021.4705882352941</c:v>
                </c:pt>
                <c:pt idx="846">
                  <c:v>1022.4705882352941</c:v>
                </c:pt>
                <c:pt idx="847">
                  <c:v>1023.4705882352941</c:v>
                </c:pt>
                <c:pt idx="848">
                  <c:v>1024.4705882352941</c:v>
                </c:pt>
                <c:pt idx="849">
                  <c:v>1025.4705882352941</c:v>
                </c:pt>
                <c:pt idx="850">
                  <c:v>1026.4705882352941</c:v>
                </c:pt>
                <c:pt idx="851">
                  <c:v>1027.4705882352941</c:v>
                </c:pt>
                <c:pt idx="852">
                  <c:v>1028.4705882352941</c:v>
                </c:pt>
                <c:pt idx="853">
                  <c:v>1029.4705882352941</c:v>
                </c:pt>
                <c:pt idx="854">
                  <c:v>1030.4705882352941</c:v>
                </c:pt>
                <c:pt idx="855">
                  <c:v>1031.4705882352941</c:v>
                </c:pt>
                <c:pt idx="856">
                  <c:v>1032.4705882352941</c:v>
                </c:pt>
                <c:pt idx="857">
                  <c:v>1033.4705882352941</c:v>
                </c:pt>
                <c:pt idx="858">
                  <c:v>1034.4705882352941</c:v>
                </c:pt>
                <c:pt idx="859">
                  <c:v>1035.4705882352941</c:v>
                </c:pt>
                <c:pt idx="860">
                  <c:v>1036.4705882352941</c:v>
                </c:pt>
                <c:pt idx="861">
                  <c:v>1037.4705882352941</c:v>
                </c:pt>
                <c:pt idx="862">
                  <c:v>1038.4705882352941</c:v>
                </c:pt>
                <c:pt idx="863">
                  <c:v>1039.4705882352941</c:v>
                </c:pt>
                <c:pt idx="864">
                  <c:v>1040.4705882352941</c:v>
                </c:pt>
                <c:pt idx="865">
                  <c:v>1041.4705882352941</c:v>
                </c:pt>
                <c:pt idx="866">
                  <c:v>1042.4705882352941</c:v>
                </c:pt>
                <c:pt idx="867">
                  <c:v>1043.4705882352941</c:v>
                </c:pt>
                <c:pt idx="868">
                  <c:v>1044.4705882352941</c:v>
                </c:pt>
                <c:pt idx="869">
                  <c:v>1045.4705882352941</c:v>
                </c:pt>
                <c:pt idx="870">
                  <c:v>1046.4705882352941</c:v>
                </c:pt>
                <c:pt idx="871">
                  <c:v>1047.4705882352941</c:v>
                </c:pt>
                <c:pt idx="872">
                  <c:v>1048.4705882352941</c:v>
                </c:pt>
                <c:pt idx="873">
                  <c:v>1049.4705882352941</c:v>
                </c:pt>
                <c:pt idx="874">
                  <c:v>1050.4705882352941</c:v>
                </c:pt>
                <c:pt idx="875">
                  <c:v>1051.4705882352941</c:v>
                </c:pt>
                <c:pt idx="876">
                  <c:v>1052.4705882352941</c:v>
                </c:pt>
                <c:pt idx="877">
                  <c:v>1053.4705882352941</c:v>
                </c:pt>
                <c:pt idx="878">
                  <c:v>1054.4705882352941</c:v>
                </c:pt>
                <c:pt idx="879">
                  <c:v>1055.4705882352941</c:v>
                </c:pt>
                <c:pt idx="880">
                  <c:v>1056.4705882352941</c:v>
                </c:pt>
                <c:pt idx="881">
                  <c:v>1057.4705882352941</c:v>
                </c:pt>
                <c:pt idx="882">
                  <c:v>1058.4705882352941</c:v>
                </c:pt>
                <c:pt idx="883">
                  <c:v>1059.4705882352941</c:v>
                </c:pt>
                <c:pt idx="884">
                  <c:v>1060.4705882352941</c:v>
                </c:pt>
                <c:pt idx="885">
                  <c:v>1061.4705882352941</c:v>
                </c:pt>
                <c:pt idx="886">
                  <c:v>1062.4705882352941</c:v>
                </c:pt>
                <c:pt idx="887">
                  <c:v>1063.4705882352941</c:v>
                </c:pt>
                <c:pt idx="888">
                  <c:v>1064.4705882352941</c:v>
                </c:pt>
                <c:pt idx="889">
                  <c:v>1065.4705882352941</c:v>
                </c:pt>
                <c:pt idx="890">
                  <c:v>1066.4705882352941</c:v>
                </c:pt>
                <c:pt idx="891">
                  <c:v>1067.4705882352941</c:v>
                </c:pt>
                <c:pt idx="892">
                  <c:v>1068.4705882352941</c:v>
                </c:pt>
                <c:pt idx="893">
                  <c:v>1069.4705882352941</c:v>
                </c:pt>
                <c:pt idx="894">
                  <c:v>1070.4705882352941</c:v>
                </c:pt>
                <c:pt idx="895">
                  <c:v>1071.4705882352941</c:v>
                </c:pt>
                <c:pt idx="896">
                  <c:v>1072.4705882352941</c:v>
                </c:pt>
                <c:pt idx="897">
                  <c:v>1073.4705882352941</c:v>
                </c:pt>
                <c:pt idx="898">
                  <c:v>1074.4705882352941</c:v>
                </c:pt>
                <c:pt idx="899">
                  <c:v>1075.4705882352941</c:v>
                </c:pt>
                <c:pt idx="900">
                  <c:v>1076.4705882352941</c:v>
                </c:pt>
                <c:pt idx="901">
                  <c:v>1077.4705882352941</c:v>
                </c:pt>
                <c:pt idx="902">
                  <c:v>1078.4705882352941</c:v>
                </c:pt>
                <c:pt idx="903">
                  <c:v>1079.4705882352941</c:v>
                </c:pt>
                <c:pt idx="904">
                  <c:v>1080.4705882352941</c:v>
                </c:pt>
                <c:pt idx="905">
                  <c:v>1081.4705882352941</c:v>
                </c:pt>
                <c:pt idx="906">
                  <c:v>1082.4705882352941</c:v>
                </c:pt>
                <c:pt idx="907">
                  <c:v>1083.4705882352941</c:v>
                </c:pt>
                <c:pt idx="908">
                  <c:v>1084.4705882352941</c:v>
                </c:pt>
                <c:pt idx="909">
                  <c:v>1085.4705882352941</c:v>
                </c:pt>
                <c:pt idx="910">
                  <c:v>1086.4705882352941</c:v>
                </c:pt>
                <c:pt idx="911">
                  <c:v>1087.4705882352941</c:v>
                </c:pt>
                <c:pt idx="912">
                  <c:v>1088.4705882352941</c:v>
                </c:pt>
                <c:pt idx="913">
                  <c:v>1089.4705882352941</c:v>
                </c:pt>
                <c:pt idx="914">
                  <c:v>1090.4705882352941</c:v>
                </c:pt>
                <c:pt idx="915">
                  <c:v>1091.4705882352941</c:v>
                </c:pt>
                <c:pt idx="916">
                  <c:v>1092.4705882352941</c:v>
                </c:pt>
                <c:pt idx="917">
                  <c:v>1093.4705882352941</c:v>
                </c:pt>
                <c:pt idx="918">
                  <c:v>1094.4705882352941</c:v>
                </c:pt>
                <c:pt idx="919">
                  <c:v>1095.4705882352941</c:v>
                </c:pt>
                <c:pt idx="920">
                  <c:v>1096.4705882352941</c:v>
                </c:pt>
                <c:pt idx="921">
                  <c:v>1097.4705882352941</c:v>
                </c:pt>
                <c:pt idx="922">
                  <c:v>1098.4705882352941</c:v>
                </c:pt>
                <c:pt idx="923">
                  <c:v>1099.4705882352941</c:v>
                </c:pt>
                <c:pt idx="924">
                  <c:v>1100.4705882352941</c:v>
                </c:pt>
                <c:pt idx="925">
                  <c:v>1101.4705882352941</c:v>
                </c:pt>
                <c:pt idx="926">
                  <c:v>1102.4705882352941</c:v>
                </c:pt>
                <c:pt idx="927">
                  <c:v>1103.4705882352941</c:v>
                </c:pt>
                <c:pt idx="928">
                  <c:v>1104.4705882352941</c:v>
                </c:pt>
                <c:pt idx="929">
                  <c:v>1105.4705882352941</c:v>
                </c:pt>
                <c:pt idx="930">
                  <c:v>1106.4705882352941</c:v>
                </c:pt>
                <c:pt idx="931">
                  <c:v>1107.4705882352941</c:v>
                </c:pt>
                <c:pt idx="932">
                  <c:v>1108.4705882352941</c:v>
                </c:pt>
                <c:pt idx="933">
                  <c:v>1109.4705882352941</c:v>
                </c:pt>
                <c:pt idx="934">
                  <c:v>1110.4705882352941</c:v>
                </c:pt>
                <c:pt idx="935">
                  <c:v>1111.4705882352941</c:v>
                </c:pt>
                <c:pt idx="936">
                  <c:v>1112.4705882352941</c:v>
                </c:pt>
                <c:pt idx="937">
                  <c:v>1113.4705882352941</c:v>
                </c:pt>
                <c:pt idx="938">
                  <c:v>1114.4705882352941</c:v>
                </c:pt>
                <c:pt idx="939">
                  <c:v>1115.4705882352941</c:v>
                </c:pt>
                <c:pt idx="940">
                  <c:v>1116.4705882352941</c:v>
                </c:pt>
                <c:pt idx="941">
                  <c:v>1117.4705882352941</c:v>
                </c:pt>
                <c:pt idx="942">
                  <c:v>1118.4705882352941</c:v>
                </c:pt>
                <c:pt idx="943">
                  <c:v>1119.4705882352941</c:v>
                </c:pt>
                <c:pt idx="944">
                  <c:v>1120.4705882352941</c:v>
                </c:pt>
                <c:pt idx="945">
                  <c:v>1121.4705882352941</c:v>
                </c:pt>
                <c:pt idx="946">
                  <c:v>1122.4705882352941</c:v>
                </c:pt>
                <c:pt idx="947">
                  <c:v>1123.4705882352941</c:v>
                </c:pt>
                <c:pt idx="948">
                  <c:v>1124.4705882352941</c:v>
                </c:pt>
                <c:pt idx="949">
                  <c:v>1125.4705882352941</c:v>
                </c:pt>
                <c:pt idx="950">
                  <c:v>1126.4705882352941</c:v>
                </c:pt>
                <c:pt idx="951">
                  <c:v>1127.4705882352941</c:v>
                </c:pt>
                <c:pt idx="952">
                  <c:v>1128.4705882352941</c:v>
                </c:pt>
                <c:pt idx="953">
                  <c:v>1129.4705882352941</c:v>
                </c:pt>
                <c:pt idx="954">
                  <c:v>1130.4705882352941</c:v>
                </c:pt>
                <c:pt idx="955">
                  <c:v>1131.4705882352941</c:v>
                </c:pt>
                <c:pt idx="956">
                  <c:v>1132.4705882352941</c:v>
                </c:pt>
                <c:pt idx="957">
                  <c:v>1133.4705882352941</c:v>
                </c:pt>
                <c:pt idx="958">
                  <c:v>1134.4705882352941</c:v>
                </c:pt>
                <c:pt idx="959">
                  <c:v>1135.4705882352941</c:v>
                </c:pt>
                <c:pt idx="960">
                  <c:v>1136.4705882352941</c:v>
                </c:pt>
                <c:pt idx="961">
                  <c:v>1137.4705882352941</c:v>
                </c:pt>
                <c:pt idx="962">
                  <c:v>1138.4705882352941</c:v>
                </c:pt>
                <c:pt idx="963">
                  <c:v>1139.4705882352941</c:v>
                </c:pt>
                <c:pt idx="964">
                  <c:v>1140.4705882352941</c:v>
                </c:pt>
                <c:pt idx="965">
                  <c:v>1141.4705882352941</c:v>
                </c:pt>
                <c:pt idx="966">
                  <c:v>1142.4705882352941</c:v>
                </c:pt>
                <c:pt idx="967">
                  <c:v>1143.4705882352941</c:v>
                </c:pt>
                <c:pt idx="968">
                  <c:v>1144.4705882352941</c:v>
                </c:pt>
                <c:pt idx="969">
                  <c:v>1145.4705882352941</c:v>
                </c:pt>
                <c:pt idx="970">
                  <c:v>1146.4705882352941</c:v>
                </c:pt>
                <c:pt idx="971">
                  <c:v>1147.4705882352941</c:v>
                </c:pt>
                <c:pt idx="972">
                  <c:v>1148.4705882352941</c:v>
                </c:pt>
                <c:pt idx="973">
                  <c:v>1149.4705882352941</c:v>
                </c:pt>
                <c:pt idx="974">
                  <c:v>1150.4705882352941</c:v>
                </c:pt>
                <c:pt idx="975">
                  <c:v>1151.4705882352941</c:v>
                </c:pt>
                <c:pt idx="976">
                  <c:v>1152.4705882352941</c:v>
                </c:pt>
                <c:pt idx="977">
                  <c:v>1153.4705882352941</c:v>
                </c:pt>
                <c:pt idx="978">
                  <c:v>1154.4705882352941</c:v>
                </c:pt>
                <c:pt idx="979">
                  <c:v>1155.4705882352941</c:v>
                </c:pt>
                <c:pt idx="980">
                  <c:v>1156.4705882352941</c:v>
                </c:pt>
                <c:pt idx="981">
                  <c:v>1157.4705882352941</c:v>
                </c:pt>
                <c:pt idx="982">
                  <c:v>1158.4705882352941</c:v>
                </c:pt>
                <c:pt idx="983">
                  <c:v>1159.4705882352941</c:v>
                </c:pt>
                <c:pt idx="984">
                  <c:v>1160.4705882352941</c:v>
                </c:pt>
                <c:pt idx="985">
                  <c:v>1161.4705882352941</c:v>
                </c:pt>
                <c:pt idx="986">
                  <c:v>1162.4705882352941</c:v>
                </c:pt>
                <c:pt idx="987">
                  <c:v>1163.4705882352941</c:v>
                </c:pt>
                <c:pt idx="988">
                  <c:v>1164.4705882352941</c:v>
                </c:pt>
                <c:pt idx="989">
                  <c:v>1165.4705882352941</c:v>
                </c:pt>
                <c:pt idx="990">
                  <c:v>1166.4705882352941</c:v>
                </c:pt>
                <c:pt idx="991">
                  <c:v>1167.4705882352941</c:v>
                </c:pt>
                <c:pt idx="992">
                  <c:v>1168.4705882352941</c:v>
                </c:pt>
                <c:pt idx="993">
                  <c:v>1169.4705882352941</c:v>
                </c:pt>
                <c:pt idx="994">
                  <c:v>1170.4705882352941</c:v>
                </c:pt>
                <c:pt idx="995">
                  <c:v>1171.4705882352941</c:v>
                </c:pt>
                <c:pt idx="996">
                  <c:v>1172.4705882352941</c:v>
                </c:pt>
                <c:pt idx="997">
                  <c:v>1173.4705882352941</c:v>
                </c:pt>
                <c:pt idx="998">
                  <c:v>1174.4705882352941</c:v>
                </c:pt>
                <c:pt idx="999">
                  <c:v>1175.4705882352941</c:v>
                </c:pt>
                <c:pt idx="1000">
                  <c:v>1176.4705882352941</c:v>
                </c:pt>
                <c:pt idx="1001">
                  <c:v>1177.4705882352941</c:v>
                </c:pt>
                <c:pt idx="1002">
                  <c:v>1178.4705882352941</c:v>
                </c:pt>
                <c:pt idx="1003">
                  <c:v>1179.4705882352941</c:v>
                </c:pt>
                <c:pt idx="1004">
                  <c:v>1180.4705882352941</c:v>
                </c:pt>
                <c:pt idx="1005">
                  <c:v>1181.4705882352941</c:v>
                </c:pt>
                <c:pt idx="1006">
                  <c:v>1182.4705882352941</c:v>
                </c:pt>
                <c:pt idx="1007">
                  <c:v>1183.4705882352941</c:v>
                </c:pt>
                <c:pt idx="1008">
                  <c:v>1184.4705882352941</c:v>
                </c:pt>
                <c:pt idx="1009">
                  <c:v>1185.4705882352941</c:v>
                </c:pt>
                <c:pt idx="1010">
                  <c:v>1186.4705882352941</c:v>
                </c:pt>
                <c:pt idx="1011">
                  <c:v>1187.4705882352941</c:v>
                </c:pt>
                <c:pt idx="1012">
                  <c:v>1188.4705882352941</c:v>
                </c:pt>
                <c:pt idx="1013">
                  <c:v>1189.4705882352941</c:v>
                </c:pt>
                <c:pt idx="1014">
                  <c:v>1190.4705882352941</c:v>
                </c:pt>
                <c:pt idx="1015">
                  <c:v>1191.4705882352941</c:v>
                </c:pt>
                <c:pt idx="1016">
                  <c:v>1192.4705882352941</c:v>
                </c:pt>
                <c:pt idx="1017">
                  <c:v>1193.4705882352941</c:v>
                </c:pt>
                <c:pt idx="1018">
                  <c:v>1194.4705882352941</c:v>
                </c:pt>
                <c:pt idx="1019">
                  <c:v>1195.4705882352941</c:v>
                </c:pt>
                <c:pt idx="1020">
                  <c:v>1196.4705882352941</c:v>
                </c:pt>
                <c:pt idx="1021">
                  <c:v>1197.4705882352941</c:v>
                </c:pt>
                <c:pt idx="1022">
                  <c:v>1198.4705882352941</c:v>
                </c:pt>
                <c:pt idx="1023">
                  <c:v>1199.4705882352941</c:v>
                </c:pt>
                <c:pt idx="1024">
                  <c:v>1200.4705882352941</c:v>
                </c:pt>
                <c:pt idx="1025">
                  <c:v>1201.4705882352941</c:v>
                </c:pt>
                <c:pt idx="1026">
                  <c:v>1202.4705882352941</c:v>
                </c:pt>
                <c:pt idx="1027">
                  <c:v>1203.4705882352941</c:v>
                </c:pt>
                <c:pt idx="1028">
                  <c:v>1204.4705882352941</c:v>
                </c:pt>
                <c:pt idx="1029">
                  <c:v>1205.4705882352941</c:v>
                </c:pt>
                <c:pt idx="1030">
                  <c:v>1206.4705882352941</c:v>
                </c:pt>
                <c:pt idx="1031">
                  <c:v>1207.4705882352941</c:v>
                </c:pt>
                <c:pt idx="1032">
                  <c:v>1208.4705882352941</c:v>
                </c:pt>
                <c:pt idx="1033">
                  <c:v>1209.4705882352941</c:v>
                </c:pt>
                <c:pt idx="1034">
                  <c:v>1210.4705882352941</c:v>
                </c:pt>
                <c:pt idx="1035">
                  <c:v>1211.4705882352941</c:v>
                </c:pt>
                <c:pt idx="1036">
                  <c:v>1212.4705882352941</c:v>
                </c:pt>
                <c:pt idx="1037">
                  <c:v>1213.4705882352941</c:v>
                </c:pt>
                <c:pt idx="1038">
                  <c:v>1214.4705882352941</c:v>
                </c:pt>
                <c:pt idx="1039">
                  <c:v>1215.4705882352941</c:v>
                </c:pt>
                <c:pt idx="1040">
                  <c:v>1216.4705882352941</c:v>
                </c:pt>
                <c:pt idx="1041">
                  <c:v>1217.4705882352941</c:v>
                </c:pt>
                <c:pt idx="1042">
                  <c:v>1218.4705882352941</c:v>
                </c:pt>
                <c:pt idx="1043">
                  <c:v>1219.4705882352941</c:v>
                </c:pt>
                <c:pt idx="1044">
                  <c:v>1220.4705882352941</c:v>
                </c:pt>
                <c:pt idx="1045">
                  <c:v>1221.4705882352941</c:v>
                </c:pt>
                <c:pt idx="1046">
                  <c:v>1222.4705882352941</c:v>
                </c:pt>
                <c:pt idx="1047">
                  <c:v>1223.4705882352941</c:v>
                </c:pt>
                <c:pt idx="1048">
                  <c:v>1224.4705882352941</c:v>
                </c:pt>
                <c:pt idx="1049">
                  <c:v>1225.4705882352941</c:v>
                </c:pt>
                <c:pt idx="1050">
                  <c:v>1226.4705882352941</c:v>
                </c:pt>
                <c:pt idx="1051">
                  <c:v>1227.4705882352941</c:v>
                </c:pt>
                <c:pt idx="1052">
                  <c:v>1228.4705882352941</c:v>
                </c:pt>
                <c:pt idx="1053">
                  <c:v>1229.4705882352941</c:v>
                </c:pt>
                <c:pt idx="1054">
                  <c:v>1230.4705882352941</c:v>
                </c:pt>
                <c:pt idx="1055">
                  <c:v>1231.4705882352941</c:v>
                </c:pt>
                <c:pt idx="1056">
                  <c:v>1232.4705882352941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A27-4CDF-973C-E239D63430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6652080"/>
        <c:axId val="436660280"/>
      </c:scatterChart>
      <c:valAx>
        <c:axId val="4366520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6660280"/>
        <c:crosses val="autoZero"/>
        <c:crossBetween val="midCat"/>
      </c:valAx>
      <c:valAx>
        <c:axId val="436660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66520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19050">
      <a:solidFill>
        <a:schemeClr val="accent1">
          <a:lumMod val="60000"/>
          <a:lumOff val="4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18T01:49:27.205"/>
    </inkml:context>
    <inkml:brush xml:id="br0">
      <inkml:brushProperty name="width" value="0.3" units="cm"/>
      <inkml:brushProperty name="height" value="0.6" units="cm"/>
      <inkml:brushProperty name="color" value="#ED7D31"/>
      <inkml:brushProperty name="transparency" value="147"/>
      <inkml:brushProperty name="tip" value="rectangle"/>
      <inkml:brushProperty name="rasterOp" value="maskPen"/>
      <inkml:brushProperty name="ignorePressure" value="1"/>
    </inkml:brush>
  </inkml:definitions>
  <inkml:trace contextRef="#ctx0" brushRef="#br0">860 121,'-83'-2,"8"1,-27 4,94-2,3 0,-1 1,0-1,0 1,-1 0,1-1,0 3,1-2,0 1,-2-1,0 3,-10 6,1 2,-12 12,-22 17,26-25,2 2,0 1,1 0,2 2,-10 14,-25 37,0 10,42-68,-8 22,0-1,3 2,-12 31,12-22,1 2,5-1,-1 1,5 0,-1 20,7 263,4-153,-3-129,0 62,1-105,1 2,0 0,0-1,1 0,0 0,0 1,2-2,-1 1,1-1,4 7,9 9,3 1,12 9,-25-25,3 2,2 0,-1-1,1 0,1 0,0-2,0 0,-1 0,4 0,-2-4,0 4,0-4,39 11,3-4,22 3,-73-12,71 8,1-4,1-3,159-2,-81-2,-95 2,2 1,6-2,-62 0,1-1,-2 1,1 0,-1-2,1 1,0-1,-2 1,3-2,3-2,8-7,-1 1,11-11,-15 10,2 2,-1 0,17-8,7-2,-1-3,-1-2,0 0,-3-2,6-7,-32 25,1 0,-2-1,1-1,-2 1,-1 1,1-3,1-5,19-30,63-111,-82 143,0 1,-2-3,-1 2,0-1,1-8,3-29,-3-5,4-26,0 0,-5 1,-5-52,0 62,-1 60,0 0,0 0,-2 2,-1-2,1 1,-1 1,-1-2,0 1,-2 2,-5-11,-13-14,0 2,-28-27,25 31,18 18,-3 1,1 1,-1 0,-1 1,2 0,-7-2,-39-26,27 16,-5 1,3 0,-23-7,-27-14,72 36,-3-2,1 2,0 0,-1 2,0-1,0 1,0 1,0 1,-15-3,-37-4,-1-3,-57-18,39 9,36 10,0 4,-10-1,13 3,-1-2,-31-9,9 1,-29-1,39 6,7 3,0 2,1 3,-28 2,2 2,54-3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17T20:56:21.901"/>
    </inkml:context>
    <inkml:brush xml:id="br0">
      <inkml:brushProperty name="width" value="0.3" units="cm"/>
      <inkml:brushProperty name="height" value="0.6" units="cm"/>
      <inkml:brushProperty name="color" value="#ED7D31"/>
      <inkml:brushProperty name="transparency" value="147"/>
      <inkml:brushProperty name="tip" value="rectangle"/>
      <inkml:brushProperty name="rasterOp" value="maskPen"/>
      <inkml:brushProperty name="ignorePressure" value="1"/>
    </inkml:brush>
  </inkml:definitions>
  <inkml:trace contextRef="#ctx0" brushRef="#br0">645 91,'-62'-1,"5"0,-19 3,71-1,0-1,1 1,-1 0,0 1,1-1,-1 1,1 0,-1 0,1 0,0 0,-2 1,-6 6,0 0,-9 10,-16 12,18-17,3 0,0 1,0 0,1 1,-7 11,-18 28,-1 7,33-51,-8 17,2-1,0 2,-7 22,8-16,2 2,2-1,0 1,4-1,-1 17,5 195,3-113,-2-98,0 47,1-78,1 1,-1-1,1 0,0 0,0 0,0 1,1-2,1 1,-1 0,4 4,8 7,0 1,10 6,-19-17,2 0,1 1,1-1,-1-1,2 1,-1-2,1 1,-1-1,2-1,-1 0,0 0,1-1,29 7,1-2,18 1,-56-8,54 6,0-3,2-2,118-3,-60 0,-72 1,2 1,5-3,-47 2,0-1,0-1,0 2,-1-2,1 0,-1 0,1 0,0-1,4-1,4-5,1-1,7-7,-10 8,0 0,0 1,13-6,5-3,-1-1,0 0,-1-2,-2-1,5-6,-24 20,0-1,-1 0,0 0,0-1,-1 1,0-1,1-5,14-22,48-83,-62 107,-1 0,0 0,-1-1,0 1,1-7,1-22,-1-3,3-20,-2 1,-1 0,-6-39,1 46,-1 46,1-1,-1 1,-1 0,-1 0,0 0,0 1,0-1,-1 0,-1 1,-5-7,-8-10,-1 0,-20-20,18 23,13 14,-1 1,-1 1,0-1,1 1,-1 1,-5-2,-27-20,17 12,0 0,-1 2,-16-6,-20-11,53 27,-1-1,0 2,1-1,-2 1,1 0,-1 1,1 0,-1 1,-10-1,-29-4,0-2,-44-15,31 8,26 8,1 3,-9-1,10 2,0-2,-23-6,6 0,-21 0,28 4,6 3,1 1,-1 2,-20 2,1 1,41-2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17T20:57:20.498"/>
    </inkml:context>
    <inkml:brush xml:id="br0">
      <inkml:brushProperty name="width" value="0.3" units="cm"/>
      <inkml:brushProperty name="height" value="0.6" units="cm"/>
      <inkml:brushProperty name="color" value="#ED7D31"/>
      <inkml:brushProperty name="transparency" value="147"/>
      <inkml:brushProperty name="tip" value="rectangle"/>
      <inkml:brushProperty name="rasterOp" value="maskPen"/>
      <inkml:brushProperty name="ignorePressure" value="1"/>
    </inkml:brush>
  </inkml:definitions>
  <inkml:trace contextRef="#ctx0" brushRef="#br0">684 96,'-66'-1,"6"0,-21 3,75-1,2 0,-1 0,0 0,0 1,0-1,0 0,0 2,1-1,0 0,-1 0,-1 2,-7 5,0 1,-9 10,-18 13,21-19,1 1,1 1,0 0,2 1,-8 12,-20 29,0 8,34-54,-7 17,0 0,2 1,-9 25,10-18,0 2,4-1,0 1,3 0,0 16,5 209,3-122,-2-102,0 49,1-83,1 1,-1 0,1-1,0 1,1-1,-1 1,2-1,-1 0,1 0,3 5,8 7,1 1,11 7,-21-19,3 1,1 0,0-1,0 0,1 0,0-1,0-1,0 1,2-1,-1-2,0 2,0-2,31 8,2-3,18 2,-58-9,56 6,1-3,1-2,126-2,-64-2,-76 2,2 1,5-2,-50 0,1 0,-1 0,0 0,0-1,0 0,0 0,-1 0,2-1,3-2,6-5,-1 0,9-8,-12 8,1 1,0 0,13-6,6-2,-1-2,-1-1,0-1,-2-1,5-6,-26 20,1 0,-2-1,1 0,-1 0,-1 1,0-2,2-5,14-23,51-88,-66 113,0 1,-1-2,-1 1,0 0,1-7,2-23,-2-4,3-21,0 1,-4 0,-4-41,0 49,-1 48,0 0,0 0,-1 1,-1-1,0 1,0 0,-1-1,0 1,-1 1,-5-9,-10-10,0 1,-22-22,20 25,14 15,-2 0,0 1,0 0,-1 1,1 0,-5-2,-31-20,21 12,-3 1,1 0,-17-5,-22-12,57 29,-2-1,1 1,-1 0,0 1,0 0,0 1,0 0,0 1,-12-2,-30-3,0-3,-46-14,32 7,28 8,0 3,-8 0,10 2,0-2,-25-7,7 1,-23-1,31 5,6 2,0 2,0 2,-22 2,2 1,43-2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169920" cy="481727"/>
          </a:xfrm>
          <a:prstGeom prst="rect">
            <a:avLst/>
          </a:prstGeom>
        </p:spPr>
        <p:txBody>
          <a:bodyPr vert="horz" lIns="96655" tIns="48327" rIns="96655" bIns="4832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2"/>
            <a:ext cx="3169920" cy="481727"/>
          </a:xfrm>
          <a:prstGeom prst="rect">
            <a:avLst/>
          </a:prstGeom>
        </p:spPr>
        <p:txBody>
          <a:bodyPr vert="horz" lIns="96655" tIns="48327" rIns="96655" bIns="48327" rtlCol="0"/>
          <a:lstStyle>
            <a:lvl1pPr algn="r">
              <a:defRPr sz="1200"/>
            </a:lvl1pPr>
          </a:lstStyle>
          <a:p>
            <a:fld id="{0A70799B-59C0-4192-B7EF-435AC6CAE912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9463" y="1200150"/>
            <a:ext cx="5756275" cy="3238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5" tIns="48327" rIns="96655" bIns="4832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6"/>
            <a:ext cx="5852160" cy="3780474"/>
          </a:xfrm>
          <a:prstGeom prst="rect">
            <a:avLst/>
          </a:prstGeom>
        </p:spPr>
        <p:txBody>
          <a:bodyPr vert="horz" lIns="96655" tIns="48327" rIns="96655" bIns="48327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55" tIns="48327" rIns="96655" bIns="4832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55" tIns="48327" rIns="96655" bIns="48327" rtlCol="0" anchor="b"/>
          <a:lstStyle>
            <a:lvl1pPr algn="r">
              <a:defRPr sz="1200"/>
            </a:lvl1pPr>
          </a:lstStyle>
          <a:p>
            <a:fld id="{390DA7D6-3DE4-485B-9F5F-8F776AD24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524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sact.org/pubs/forum/08fforum/7Guszcza.pdf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Steven Cohen, Matthew </a:t>
            </a:r>
            <a:r>
              <a:rPr lang="en-US" dirty="0" err="1"/>
              <a:t>Granade</a:t>
            </a:r>
            <a:r>
              <a:rPr lang="en-US"/>
              <a:t>, Point72 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DA7D6-3DE4-485B-9F5F-8F776AD247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5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Graphics by Kirsten Singer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DA7D6-3DE4-485B-9F5F-8F776AD247D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444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E(1D)=3/5</a:t>
            </a:r>
          </a:p>
          <a:p>
            <a:r>
              <a:rPr lang="en-US" dirty="0"/>
              <a:t>V(1D)=1/6*(2.5^2+1.5^2+.5^2)*2=70/24=2.91</a:t>
            </a:r>
          </a:p>
          <a:p>
            <a:r>
              <a:rPr lang="en-US" dirty="0"/>
              <a:t>E(2D)=2*E(1D)</a:t>
            </a:r>
          </a:p>
          <a:p>
            <a:r>
              <a:rPr lang="en-US"/>
              <a:t>V(2D)=2*V(1D)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DA7D6-3DE4-485B-9F5F-8F776AD247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964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Notation by Ali Majidi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DA7D6-3DE4-485B-9F5F-8F776AD247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309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Dev12-24LinRegZeroIntercept.png</a:t>
            </a:r>
          </a:p>
          <a:p>
            <a:r>
              <a:rPr lang="en-US" dirty="0"/>
              <a:t>script </a:t>
            </a:r>
            <a:r>
              <a:rPr lang="en-US" dirty="0" err="1"/>
              <a:t>WithIntercept</a:t>
            </a:r>
            <a:r>
              <a:rPr lang="en-US" dirty="0"/>
              <a:t> </a:t>
            </a:r>
            <a:r>
              <a:rPr lang="en-US" dirty="0" err="1"/>
              <a:t>MoreDisperse.R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DA7D6-3DE4-485B-9F5F-8F776AD247D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02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Save all the statistics and intermediate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DA7D6-3DE4-485B-9F5F-8F776AD247D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27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 without y is 44.7</a:t>
            </a:r>
          </a:p>
          <a:p>
            <a:r>
              <a:rPr lang="en-US" dirty="0"/>
              <a:t>se with y is 72.1</a:t>
            </a:r>
          </a:p>
          <a:p>
            <a:r>
              <a:rPr lang="en-US" dirty="0"/>
              <a:t>Total IBNR</a:t>
            </a:r>
          </a:p>
          <a:p>
            <a:r>
              <a:rPr lang="en-US" dirty="0"/>
              <a:t>with y: 492.31, se=215.64, cv=0.44</a:t>
            </a:r>
          </a:p>
          <a:p>
            <a:r>
              <a:rPr lang="en-US" dirty="0"/>
              <a:t>without y: 878.14 – (263.72-118.53)-… = 280.9, se = 156.85, cv = (0.18) 156.85/280.9=.56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DA7D6-3DE4-485B-9F5F-8F776AD247D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49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to Dave Bellusci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DA7D6-3DE4-485B-9F5F-8F776AD247D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63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Taylor, G. and F. R. Ashe. 1983. Second Moments of Estimates of Outstanding Claims. Journal of Econometrics 23, 37-61. </a:t>
            </a:r>
          </a:p>
          <a:p>
            <a:r>
              <a:rPr lang="en-US" dirty="0"/>
              <a:t>Loss Reserving with GLMs: A Case Study Greg Taylor and </a:t>
            </a:r>
            <a:r>
              <a:rPr lang="en-US" dirty="0" err="1"/>
              <a:t>Gr~inne</a:t>
            </a:r>
            <a:r>
              <a:rPr lang="en-US" dirty="0"/>
              <a:t> McGuire </a:t>
            </a:r>
          </a:p>
          <a:p>
            <a:r>
              <a:rPr lang="en-US" dirty="0"/>
              <a:t>Greg’s more recent paper: http://www.variancejournal.org/articlespress/articles/Empirical-Taylor.pdf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DA7D6-3DE4-485B-9F5F-8F776AD247D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99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Rachel Boles, partial loss ratio</a:t>
            </a:r>
          </a:p>
          <a:p>
            <a:r>
              <a:rPr lang="en-US" dirty="0"/>
              <a:t>Guszcza, James. 2008. “Hierarchical Growth Curve Models for Loss Reserving.” In, 146–73. CAS Fall Forum; </a:t>
            </a:r>
            <a:r>
              <a:rPr lang="en-US" dirty="0">
                <a:hlinkClick r:id="rId3"/>
              </a:rPr>
              <a:t>https://www.casact.org/pubs/forum/08fforum/7Guszcza.pdf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DA7D6-3DE4-485B-9F5F-8F776AD247D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84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11D6D-0A0D-4D8C-AC56-F29F647E3C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43CFFB-5C2B-47C1-B9F7-BF6FE52A69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09781-4640-4FE7-96CD-025786D2A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41FE3-4152-40EE-954C-3E14B017C3ED}" type="datetime1">
              <a:rPr lang="en-US" smtClean="0"/>
              <a:t>9/4/2018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F7328-C0E1-4FFD-98C9-A9D6BBAB8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1B45B-1455-4D4A-B87E-66209A80E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75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A8959-6CB6-469D-8F5A-380763AE1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08D3B9-E9F6-43FC-A092-F5B3BF97A2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C6972-7C0D-4BDF-B734-35B28C309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1EDEB-6116-47DD-A7C1-C5C608193C2D}" type="datetime1">
              <a:rPr lang="en-US" smtClean="0"/>
              <a:t>9/4/2018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15297-981A-4912-8DDE-AFE8A563F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FED2B-DF6D-4268-9DAB-4E7A294CC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57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1CF948-E806-4A85-A7D4-861CD28324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9A975D-6F78-48F7-A12A-2E89BD7B1C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E5CCDB-4446-4E92-96EF-68B5B5310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DA2A9-ACF2-4C77-BA9F-9324C44622AD}" type="datetime1">
              <a:rPr lang="en-US" smtClean="0"/>
              <a:t>9/4/2018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65B21-EF42-4654-ABFD-8E1475171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68414-20A8-4201-9235-BC0A8CADB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706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63145-CCF8-4DFD-873B-EDB519EB6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856D0-F028-4A96-B6E3-13E2AA331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09325-FD46-46B6-979C-FB47BA726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EA48-BEBD-48E5-8817-13C92BD24248}" type="datetime1">
              <a:rPr lang="en-US" smtClean="0"/>
              <a:t>9/4/2018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71C02-152B-4C17-9861-091D3FBCF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9C0C5-2675-4438-8B37-0FD99674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291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199DB-9133-44FF-AEFD-B312E284E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07CF2E-1119-4C19-A534-64A3A53582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90520-2A97-45E8-83F3-7DCFB0DAC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FB41D-A488-4549-AF98-D57172F4CD0A}" type="datetime1">
              <a:rPr lang="en-US" smtClean="0"/>
              <a:t>9/4/2018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C4327-097C-4F3D-8EB9-B2FBD506A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283AA-3129-43AD-BFF4-BBFB6AC02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094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E792B-850C-4F44-88CC-C28C2709A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02BB9-682C-4508-9449-50D279D875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3753B-E023-45C3-8F52-3450130756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5C2C93-9AB9-4BC4-83FB-44E2EF54D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A693B-E984-42E0-A921-CD9EF41C954F}" type="datetime1">
              <a:rPr lang="en-US" smtClean="0"/>
              <a:t>9/4/2018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249436-9202-47B4-9A85-559133736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9607D-339F-4839-BBFD-496D14D8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45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605FF-6181-467D-B5DA-1581B01DA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9401B-21FE-41EC-ADD2-01E0A5A0B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0031BE-4277-4DB7-8CCB-CA6BDB498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5E4998-37D2-443B-9A83-194F7CA872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A3B988-CB0D-4529-A060-469D735988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FF5885-FC0F-40B6-8877-82435C394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E683-810A-4DBB-B0C9-C5ABF9DE6993}" type="datetime1">
              <a:rPr lang="en-US" smtClean="0"/>
              <a:t>9/4/2018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38E2BC-09D3-4CBF-B849-3523C8AB9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0BBC94-8AE6-4A15-9820-1C180F9BA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434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DEC36-83E6-4211-B386-8829C80C9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9D7EB3-9779-4F7F-B11A-FAB8148F1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912D4-A2F0-4366-95DB-DF36EA71339D}" type="datetime1">
              <a:rPr lang="en-US" smtClean="0"/>
              <a:t>9/4/2018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9CDB44-3CE9-4766-BFE7-C9A8637B4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C969B2-D4F9-42FB-A685-E126CC4EB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049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D6D6A2-6EB7-449F-A232-FF764178A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E7D78-5751-4F6D-9605-036C49A0D90C}" type="datetime1">
              <a:rPr lang="en-US" smtClean="0"/>
              <a:t>9/4/2018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567D2A-2CA0-4CE2-A9BE-5DE941752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F6CF9-0FFB-4A4E-839C-DC099E94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87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35EB3-8137-44F1-ADB9-2E6F985BC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CF596-A2DB-4908-9FFF-B438C8415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39FAE-B3F6-4583-AF7C-66CCFED87E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1762E6-53EF-4F3A-9A67-BBC3FE334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AA679-250D-4EF2-A612-F4E99241E31C}" type="datetime1">
              <a:rPr lang="en-US" smtClean="0"/>
              <a:t>9/4/2018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CC65C-2DAC-4529-9BC0-C803D0A88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BE0B7-D0CE-410E-A6AF-40444090D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657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5805C-1C4C-44D4-924E-796EB0D3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8164C0-5FF5-4965-B9A7-F81B07052B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A8D369-6F95-487C-8C16-2085FB8124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8FCCB8-9601-42C9-9BB7-883AF591A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CC643-442F-4698-88D2-5C0740600EAC}" type="datetime1">
              <a:rPr lang="en-US" smtClean="0"/>
              <a:t>9/4/2018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F3CDE3-13E0-49CB-A01D-8F44BF4C3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8F5B2-1A3B-4F47-811A-AC86E84FA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605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66380A-1295-49C3-BE24-6E807C71B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94A60-E2F1-49CD-9507-46C5FBEF8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D989E-8027-440A-9C2D-746B802BA7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D679F-7A77-4990-8F0A-D988FC5FCDE9}" type="datetime1">
              <a:rPr lang="en-US" smtClean="0"/>
              <a:t>9/4/2018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B1FE6-5963-4ED7-8E82-ADE64E4931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Trinostics LLC c2018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5D6BE-BEEA-4294-B8F5-FCA8570AEA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71947-6774-413E-B5AF-454736901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419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13.png"/><Relationship Id="rId4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customXml" Target="../ink/ink3.xml"/><Relationship Id="rId4" Type="http://schemas.openxmlformats.org/officeDocument/2006/relationships/image" Target="../media/image2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0FFE6-DA3A-4B02-9CED-158042ED18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054946"/>
          </a:xfrm>
        </p:spPr>
        <p:txBody>
          <a:bodyPr>
            <a:normAutofit/>
          </a:bodyPr>
          <a:lstStyle/>
          <a:p>
            <a:r>
              <a:rPr lang="en-US" sz="6600" b="1" dirty="0"/>
              <a:t>Mack/Murphy Unchained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2968C0-0551-4769-BAC1-1AAAC9D5CA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CLRS 2018</a:t>
            </a:r>
            <a:br>
              <a:rPr lang="en-US" sz="2800" dirty="0"/>
            </a:br>
            <a:r>
              <a:rPr lang="en-US" sz="2800" dirty="0"/>
              <a:t>Anaheim CA</a:t>
            </a:r>
            <a:br>
              <a:rPr lang="en-US" sz="2800" dirty="0"/>
            </a:br>
            <a:r>
              <a:rPr lang="en-US" sz="2800" dirty="0"/>
              <a:t>Daniel Murphy</a:t>
            </a:r>
            <a:br>
              <a:rPr lang="en-US" sz="2800" dirty="0"/>
            </a:br>
            <a:r>
              <a:rPr lang="en-US" sz="2800" dirty="0"/>
              <a:t>Trinostics</a:t>
            </a:r>
          </a:p>
        </p:txBody>
      </p:sp>
    </p:spTree>
    <p:extLst>
      <p:ext uri="{BB962C8B-B14F-4D97-AF65-F5344CB8AC3E}">
        <p14:creationId xmlns:p14="http://schemas.microsoft.com/office/powerpoint/2010/main" val="153727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658052-67CF-49EE-91CB-56EFC6769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49BDFD-0ED0-4EF1-B22E-EF8E2BC35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7EC907-98CF-4689-B901-F3A6E20FD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56" y="1482732"/>
            <a:ext cx="5260171" cy="47417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C42B271-55D5-4D51-A132-3D3DC47E7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333" y="485800"/>
            <a:ext cx="7099020" cy="57386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4B79EB-6D06-4DE9-9BB9-55E8B32A4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332" y="1482731"/>
            <a:ext cx="640080" cy="1570077"/>
          </a:xfrm>
          <a:prstGeom prst="rect">
            <a:avLst/>
          </a:prstGeom>
          <a:solidFill>
            <a:schemeClr val="bg1"/>
          </a:solidFill>
          <a:effectLst>
            <a:glow rad="76200">
              <a:schemeClr val="accent1"/>
            </a:glo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B084657-5921-47B8-9F5A-AD75B8890677}"/>
              </a:ext>
            </a:extLst>
          </p:cNvPr>
          <p:cNvSpPr>
            <a:spLocks noChangeAspect="1"/>
          </p:cNvSpPr>
          <p:nvPr/>
        </p:nvSpPr>
        <p:spPr>
          <a:xfrm>
            <a:off x="9668923" y="2567708"/>
            <a:ext cx="1273104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} 54.4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7E161C-7E8E-4B93-AA32-23DA9ED8B271}"/>
              </a:ext>
            </a:extLst>
          </p:cNvPr>
          <p:cNvSpPr>
            <a:spLocks noChangeAspect="1"/>
          </p:cNvSpPr>
          <p:nvPr/>
        </p:nvSpPr>
        <p:spPr>
          <a:xfrm>
            <a:off x="8245336" y="3429000"/>
            <a:ext cx="907620" cy="46166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} 41.1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A452A0A-387F-4DC3-8A96-F1F5385A42EA}"/>
              </a:ext>
            </a:extLst>
          </p:cNvPr>
          <p:cNvGrpSpPr/>
          <p:nvPr/>
        </p:nvGrpSpPr>
        <p:grpSpPr>
          <a:xfrm>
            <a:off x="304259" y="321485"/>
            <a:ext cx="1920240" cy="1029357"/>
            <a:chOff x="489526" y="892832"/>
            <a:chExt cx="2022765" cy="1325563"/>
          </a:xfrm>
        </p:grpSpPr>
        <p:sp>
          <p:nvSpPr>
            <p:cNvPr id="11" name="Arrow: Pentagon 10">
              <a:extLst>
                <a:ext uri="{FF2B5EF4-FFF2-40B4-BE49-F238E27FC236}">
                  <a16:creationId xmlns:a16="http://schemas.microsoft.com/office/drawing/2014/main" id="{D9AEB7B5-829C-4611-98FE-822C506C2F0E}"/>
                </a:ext>
              </a:extLst>
            </p:cNvPr>
            <p:cNvSpPr/>
            <p:nvPr/>
          </p:nvSpPr>
          <p:spPr>
            <a:xfrm>
              <a:off x="489526" y="892832"/>
              <a:ext cx="2022765" cy="1325563"/>
            </a:xfrm>
            <a:prstGeom prst="homePlate">
              <a:avLst>
                <a:gd name="adj" fmla="val 14464"/>
              </a:avLst>
            </a:prstGeom>
            <a:solidFill>
              <a:schemeClr val="tx1">
                <a:alpha val="3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FBDC3096-F222-4B37-86FF-59CBAC62A8C8}"/>
                </a:ext>
              </a:extLst>
            </p:cNvPr>
            <p:cNvSpPr txBox="1">
              <a:spLocks/>
            </p:cNvSpPr>
            <p:nvPr/>
          </p:nvSpPr>
          <p:spPr>
            <a:xfrm>
              <a:off x="489526" y="892832"/>
              <a:ext cx="190269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chemeClr val="bg1"/>
                  </a:solidFill>
                </a:rPr>
                <a:t>Predictions are not certain: prediction bands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B57AF96-B5C9-4561-AE02-46F29E829BED}"/>
              </a:ext>
            </a:extLst>
          </p:cNvPr>
          <p:cNvSpPr txBox="1"/>
          <p:nvPr/>
        </p:nvSpPr>
        <p:spPr>
          <a:xfrm>
            <a:off x="2385348" y="836163"/>
            <a:ext cx="998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With</a:t>
            </a:r>
            <a:endParaRPr lang="en-US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FA7703-C67E-463F-A469-1611E392E6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741" y="731385"/>
            <a:ext cx="766078" cy="5936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FB7E130-2CFA-4B4B-B54F-89E5930307E3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3375313" y="4398913"/>
              <a:ext cx="731520" cy="731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FB7E130-2CFA-4B4B-B54F-89E5930307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21313" y="4290913"/>
                <a:ext cx="839160" cy="94716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56502A0-4016-44B1-A209-A520C7557A4A}"/>
              </a:ext>
            </a:extLst>
          </p:cNvPr>
          <p:cNvSpPr txBox="1"/>
          <p:nvPr/>
        </p:nvSpPr>
        <p:spPr>
          <a:xfrm>
            <a:off x="651053" y="6200358"/>
            <a:ext cx="4286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 </a:t>
            </a:r>
            <a:r>
              <a:rPr lang="en-US" sz="1600" dirty="0" err="1"/>
              <a:t>ChainLadder</a:t>
            </a:r>
            <a:r>
              <a:rPr lang="en-US" sz="1600" dirty="0"/>
              <a:t> package by Markus Gesmann et.al.</a:t>
            </a:r>
          </a:p>
        </p:txBody>
      </p:sp>
    </p:spTree>
    <p:extLst>
      <p:ext uri="{BB962C8B-B14F-4D97-AF65-F5344CB8AC3E}">
        <p14:creationId xmlns:p14="http://schemas.microsoft.com/office/powerpoint/2010/main" val="2853069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91751F-B895-444C-A872-92182C782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1910E3-6890-42EC-9171-51C7739F1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11</a:t>
            </a:fld>
            <a:endParaRPr lang="en-US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DA4C61E4-4FE7-42DF-948E-AB58371E88A1}"/>
              </a:ext>
            </a:extLst>
          </p:cNvPr>
          <p:cNvSpPr/>
          <p:nvPr/>
        </p:nvSpPr>
        <p:spPr>
          <a:xfrm>
            <a:off x="954169" y="944707"/>
            <a:ext cx="3342509" cy="2200314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Why does the prediction envelope </a:t>
            </a:r>
            <a:br>
              <a:rPr lang="en-US" sz="2800" dirty="0"/>
            </a:br>
            <a:r>
              <a:rPr lang="en-US" sz="2800" dirty="0"/>
              <a:t>fan out only at the high end?</a:t>
            </a:r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5B3A44AC-4B86-42BF-A125-B4B63C75C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556" y="485800"/>
            <a:ext cx="7099020" cy="573866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451873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C807DA-44E8-4283-A4CA-33E52758B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822039-5104-449C-96D1-198EC53F9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12</a:t>
            </a:fld>
            <a:endParaRPr lang="en-US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427EC014-38FC-4130-907A-E3C33807AB0F}"/>
              </a:ext>
            </a:extLst>
          </p:cNvPr>
          <p:cNvSpPr/>
          <p:nvPr/>
        </p:nvSpPr>
        <p:spPr>
          <a:xfrm>
            <a:off x="1432693" y="1346820"/>
            <a:ext cx="2605907" cy="1433779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Chain-Ladder link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12C522-F6A0-4168-9F95-6065C66C8572}"/>
                  </a:ext>
                </a:extLst>
              </p:cNvPr>
              <p:cNvSpPr txBox="1"/>
              <p:nvPr/>
            </p:nvSpPr>
            <p:spPr>
              <a:xfrm>
                <a:off x="4815637" y="1814700"/>
                <a:ext cx="2605906" cy="4980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 </m:t>
                      </m:r>
                      <m:rad>
                        <m:radPr>
                          <m:degHide m:val="on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12C522-F6A0-4168-9F95-6065C66C8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637" y="1814700"/>
                <a:ext cx="2605906" cy="4980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848643A6-6A8D-496A-BB02-4BC74D9FBA24}"/>
              </a:ext>
            </a:extLst>
          </p:cNvPr>
          <p:cNvSpPr/>
          <p:nvPr/>
        </p:nvSpPr>
        <p:spPr>
          <a:xfrm>
            <a:off x="6579617" y="1646743"/>
            <a:ext cx="907086" cy="88091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A9F07B68-2036-431A-B002-AC4907B0AE35}"/>
              </a:ext>
            </a:extLst>
          </p:cNvPr>
          <p:cNvSpPr/>
          <p:nvPr/>
        </p:nvSpPr>
        <p:spPr>
          <a:xfrm>
            <a:off x="8636000" y="1583836"/>
            <a:ext cx="1970218" cy="978218"/>
          </a:xfrm>
          <a:prstGeom prst="leftArrow">
            <a:avLst/>
          </a:prstGeom>
          <a:solidFill>
            <a:schemeClr val="bg1"/>
          </a:solidFill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hint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813499-0A04-4DEC-BBB3-97E2F5E8C89A}"/>
              </a:ext>
            </a:extLst>
          </p:cNvPr>
          <p:cNvSpPr txBox="1">
            <a:spLocks/>
          </p:cNvSpPr>
          <p:nvPr/>
        </p:nvSpPr>
        <p:spPr>
          <a:xfrm>
            <a:off x="1338803" y="3514532"/>
            <a:ext cx="9267415" cy="25351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Assumption is, The higher the initial value, the greater the variability of the subsequent value</a:t>
            </a:r>
          </a:p>
          <a:p>
            <a:r>
              <a:rPr lang="en-US" dirty="0"/>
              <a:t>When might you have less variability the larger the beginning value?</a:t>
            </a:r>
          </a:p>
        </p:txBody>
      </p:sp>
    </p:spTree>
    <p:extLst>
      <p:ext uri="{BB962C8B-B14F-4D97-AF65-F5344CB8AC3E}">
        <p14:creationId xmlns:p14="http://schemas.microsoft.com/office/powerpoint/2010/main" val="59816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2D20D9-DB31-4C3E-8EDA-617AFF359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E9DF10-E2F3-4204-9AC8-6CC5C380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13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DC569C-406C-4989-8C4B-3AE270C8487C}"/>
              </a:ext>
            </a:extLst>
          </p:cNvPr>
          <p:cNvSpPr/>
          <p:nvPr/>
        </p:nvSpPr>
        <p:spPr>
          <a:xfrm>
            <a:off x="486733" y="2419927"/>
            <a:ext cx="10421412" cy="1893455"/>
          </a:xfrm>
          <a:prstGeom prst="rect">
            <a:avLst/>
          </a:prstGeom>
          <a:noFill/>
        </p:spPr>
        <p:txBody>
          <a:bodyPr wrap="square" lIns="91440" tIns="45720" rIns="91440" bIns="45720">
            <a:norm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How do prediction bands look under different models?</a:t>
            </a:r>
          </a:p>
        </p:txBody>
      </p:sp>
    </p:spTree>
    <p:extLst>
      <p:ext uri="{BB962C8B-B14F-4D97-AF65-F5344CB8AC3E}">
        <p14:creationId xmlns:p14="http://schemas.microsoft.com/office/powerpoint/2010/main" val="1676212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A687DE-D793-4E45-8456-D98FF2A89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1B602B-7E03-4EB8-93CA-17ADE52C5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14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1FFCDA-5B7B-4723-9DD1-1770C3CE9A05}"/>
              </a:ext>
            </a:extLst>
          </p:cNvPr>
          <p:cNvCxnSpPr/>
          <p:nvPr/>
        </p:nvCxnSpPr>
        <p:spPr>
          <a:xfrm>
            <a:off x="1386867" y="4488158"/>
            <a:ext cx="274320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2E2070F6-9003-48C8-8BC1-2C3024142360}"/>
              </a:ext>
            </a:extLst>
          </p:cNvPr>
          <p:cNvSpPr/>
          <p:nvPr/>
        </p:nvSpPr>
        <p:spPr>
          <a:xfrm>
            <a:off x="838200" y="381105"/>
            <a:ext cx="3342509" cy="2200314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339954-CEAA-42BC-B14D-2B76CC9B425C}"/>
              </a:ext>
            </a:extLst>
          </p:cNvPr>
          <p:cNvSpPr txBox="1">
            <a:spLocks/>
          </p:cNvSpPr>
          <p:nvPr/>
        </p:nvSpPr>
        <p:spPr>
          <a:xfrm>
            <a:off x="838200" y="381105"/>
            <a:ext cx="3144093" cy="22003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FFFF"/>
                </a:solidFill>
              </a:rPr>
              <a:t>Prediction bands without 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square-root-o-</a:t>
            </a:r>
            <a:r>
              <a:rPr lang="en-US" sz="2800" dirty="0" err="1">
                <a:solidFill>
                  <a:srgbClr val="FFFFFF"/>
                </a:solidFill>
              </a:rPr>
              <a:t>skedasticity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0FBB7D-869F-4A6F-9BFC-CD6235AA553E}"/>
              </a:ext>
            </a:extLst>
          </p:cNvPr>
          <p:cNvSpPr txBox="1">
            <a:spLocks/>
          </p:cNvSpPr>
          <p:nvPr/>
        </p:nvSpPr>
        <p:spPr>
          <a:xfrm>
            <a:off x="1062048" y="3774838"/>
            <a:ext cx="3408605" cy="1218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--- parameter risk</a:t>
            </a:r>
          </a:p>
          <a:p>
            <a:r>
              <a:rPr lang="en-US" dirty="0"/>
              <a:t>     total risk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990E2079-59A9-41C8-932C-3ABCB01695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273" y="485800"/>
            <a:ext cx="7087585" cy="5738657"/>
          </a:xfrm>
          <a:prstGeom prst="rect">
            <a:avLst/>
          </a:prstGeom>
          <a:ln>
            <a:solidFill>
              <a:srgbClr val="0070C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15EDEC-8E52-4D11-A4B3-A61F90632F01}"/>
                  </a:ext>
                </a:extLst>
              </p:cNvPr>
              <p:cNvSpPr txBox="1"/>
              <p:nvPr/>
            </p:nvSpPr>
            <p:spPr>
              <a:xfrm>
                <a:off x="1122050" y="2950690"/>
                <a:ext cx="210596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15EDEC-8E52-4D11-A4B3-A61F90632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050" y="2950690"/>
                <a:ext cx="2105961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1021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F41C0C-08DB-45AC-9C2C-50DC352A9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03E940-7FBC-4676-8C99-7B344AEE8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15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A31017-C94A-49DD-B39C-901A9A9DCFA0}"/>
              </a:ext>
            </a:extLst>
          </p:cNvPr>
          <p:cNvCxnSpPr/>
          <p:nvPr/>
        </p:nvCxnSpPr>
        <p:spPr>
          <a:xfrm>
            <a:off x="1386867" y="4488158"/>
            <a:ext cx="274320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5DAD6D3A-838A-4A44-88F7-2A530A960F70}"/>
              </a:ext>
            </a:extLst>
          </p:cNvPr>
          <p:cNvSpPr txBox="1">
            <a:spLocks/>
          </p:cNvSpPr>
          <p:nvPr/>
        </p:nvSpPr>
        <p:spPr>
          <a:xfrm>
            <a:off x="1062048" y="3774838"/>
            <a:ext cx="3408605" cy="1218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--- parameter risk</a:t>
            </a:r>
          </a:p>
          <a:p>
            <a:r>
              <a:rPr lang="en-US" dirty="0"/>
              <a:t>     total risk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1A2261-8FB6-4DBE-BEB8-24FE58AD3720}"/>
                  </a:ext>
                </a:extLst>
              </p:cNvPr>
              <p:cNvSpPr txBox="1"/>
              <p:nvPr/>
            </p:nvSpPr>
            <p:spPr>
              <a:xfrm>
                <a:off x="1122050" y="2950690"/>
                <a:ext cx="283372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1A2261-8FB6-4DBE-BEB8-24FE58AD3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050" y="2950690"/>
                <a:ext cx="2833724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Pentagon 6">
            <a:extLst>
              <a:ext uri="{FF2B5EF4-FFF2-40B4-BE49-F238E27FC236}">
                <a16:creationId xmlns:a16="http://schemas.microsoft.com/office/drawing/2014/main" id="{DC7E18DE-F682-44CE-9468-500F40293F43}"/>
              </a:ext>
            </a:extLst>
          </p:cNvPr>
          <p:cNvSpPr/>
          <p:nvPr/>
        </p:nvSpPr>
        <p:spPr>
          <a:xfrm>
            <a:off x="838200" y="381105"/>
            <a:ext cx="3342509" cy="2200314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25437A3-8B24-407E-A016-33E9D6B4F08B}"/>
              </a:ext>
            </a:extLst>
          </p:cNvPr>
          <p:cNvSpPr txBox="1">
            <a:spLocks/>
          </p:cNvSpPr>
          <p:nvPr/>
        </p:nvSpPr>
        <p:spPr>
          <a:xfrm>
            <a:off x="838200" y="381105"/>
            <a:ext cx="3144093" cy="22003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FFFF"/>
                </a:solidFill>
              </a:rPr>
              <a:t>Prediction bands when there’s an intercept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B2481D79-E261-4A3B-B8CE-758047046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273" y="485800"/>
            <a:ext cx="7087585" cy="5738658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815592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2D20D9-DB31-4C3E-8EDA-617AFF359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E9DF10-E2F3-4204-9AC8-6CC5C380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16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DC569C-406C-4989-8C4B-3AE270C8487C}"/>
              </a:ext>
            </a:extLst>
          </p:cNvPr>
          <p:cNvSpPr/>
          <p:nvPr/>
        </p:nvSpPr>
        <p:spPr>
          <a:xfrm>
            <a:off x="1080655" y="2036418"/>
            <a:ext cx="9827490" cy="3728278"/>
          </a:xfrm>
          <a:prstGeom prst="rect">
            <a:avLst/>
          </a:prstGeom>
          <a:noFill/>
        </p:spPr>
        <p:txBody>
          <a:bodyPr wrap="square" lIns="91440" tIns="45720" rIns="91440" bIns="45720"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would the graph of the model look like if the simple average is the optimal link ratio?</a:t>
            </a:r>
          </a:p>
          <a:p>
            <a:pPr marL="971550" lvl="2" indent="-514350"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Does the answer change if “optimal” is a matter of actuarial judgment?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could be drivers of a non-zero intercept?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to model the BF method within the Chain-Ladder paradigm?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to model the first column within the Chain-Ladder paradigm?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Prove that our game satisfies the assumptions of the model</a:t>
            </a:r>
            <a:b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7643B094-168D-4E5C-B69D-6C2E033DA96D}"/>
              </a:ext>
            </a:extLst>
          </p:cNvPr>
          <p:cNvSpPr/>
          <p:nvPr/>
        </p:nvSpPr>
        <p:spPr>
          <a:xfrm>
            <a:off x="1080655" y="732558"/>
            <a:ext cx="2789086" cy="1062183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/>
              <a:t> Homework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4B5549-C2D4-4BB0-9FBB-E8C07D1FBCC8}"/>
                  </a:ext>
                </a:extLst>
              </p:cNvPr>
              <p:cNvSpPr txBox="1"/>
              <p:nvPr/>
            </p:nvSpPr>
            <p:spPr>
              <a:xfrm>
                <a:off x="4531715" y="5360098"/>
                <a:ext cx="2118016" cy="404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+ </m:t>
                      </m:r>
                      <m:rad>
                        <m:radPr>
                          <m:degHide m:val="on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6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4B5549-C2D4-4BB0-9FBB-E8C07D1FB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715" y="5360098"/>
                <a:ext cx="2118016" cy="4045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1946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05DD90-F44B-4BDF-8277-9CFD2F01F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A0B5D8-5931-49EE-ACE7-A150FAA39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03C99D6-F34D-43C3-9B7B-D1A58C57D6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6185456"/>
              </p:ext>
            </p:extLst>
          </p:nvPr>
        </p:nvGraphicFramePr>
        <p:xfrm>
          <a:off x="3597304" y="1190709"/>
          <a:ext cx="6152320" cy="3691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A3A2D17D-5A0F-476C-A834-49D0531E58FD}"/>
              </a:ext>
            </a:extLst>
          </p:cNvPr>
          <p:cNvSpPr txBox="1">
            <a:spLocks/>
          </p:cNvSpPr>
          <p:nvPr/>
        </p:nvSpPr>
        <p:spPr>
          <a:xfrm>
            <a:off x="854620" y="2629850"/>
            <a:ext cx="2810932" cy="20534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is the slope of the line?</a:t>
            </a:r>
          </a:p>
          <a:p>
            <a:r>
              <a:rPr lang="en-US" dirty="0"/>
              <a:t>What is the intercept?</a:t>
            </a: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BDA11E9C-EA84-46E3-85D8-6B5CEDFF90E5}"/>
              </a:ext>
            </a:extLst>
          </p:cNvPr>
          <p:cNvSpPr/>
          <p:nvPr/>
        </p:nvSpPr>
        <p:spPr>
          <a:xfrm>
            <a:off x="1024996" y="1034708"/>
            <a:ext cx="2354308" cy="1062183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/>
              <a:t>Bornhuetter</a:t>
            </a:r>
            <a:r>
              <a:rPr lang="en-US" sz="2800" dirty="0"/>
              <a:t>-Ferguson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12351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61C1E4-8820-423A-ADA7-B145690FF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00BA92-80E2-46EA-90A1-B298A5685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20914A-74E0-4807-951B-7A8385A8C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166" y="561295"/>
            <a:ext cx="3190973" cy="54864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5" name="Arrow: Pentagon 4">
            <a:extLst>
              <a:ext uri="{FF2B5EF4-FFF2-40B4-BE49-F238E27FC236}">
                <a16:creationId xmlns:a16="http://schemas.microsoft.com/office/drawing/2014/main" id="{21952F03-2AD8-4283-992A-CF3900EFF918}"/>
              </a:ext>
            </a:extLst>
          </p:cNvPr>
          <p:cNvSpPr/>
          <p:nvPr/>
        </p:nvSpPr>
        <p:spPr>
          <a:xfrm>
            <a:off x="951179" y="888595"/>
            <a:ext cx="3342509" cy="2200314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Chain-Ladder Second Link: </a:t>
            </a:r>
            <a:br>
              <a:rPr lang="en-US" sz="3200" dirty="0"/>
            </a:br>
            <a:r>
              <a:rPr lang="en-US" sz="3200" dirty="0"/>
              <a:t>Add Another Column</a:t>
            </a:r>
          </a:p>
        </p:txBody>
      </p:sp>
    </p:spTree>
    <p:extLst>
      <p:ext uri="{BB962C8B-B14F-4D97-AF65-F5344CB8AC3E}">
        <p14:creationId xmlns:p14="http://schemas.microsoft.com/office/powerpoint/2010/main" val="2247313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91751F-B895-444C-A872-92182C782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1910E3-6890-42EC-9171-51C7739F1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2F4AA6-E76C-4184-BF7A-63B034DEA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933" y="581793"/>
            <a:ext cx="7315200" cy="54864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6C62735-9193-475A-9B23-80A8BB9D3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3389" y="3503981"/>
            <a:ext cx="2830982" cy="1898288"/>
          </a:xfrm>
        </p:spPr>
        <p:txBody>
          <a:bodyPr>
            <a:norm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y</a:t>
            </a:r>
            <a:r>
              <a:rPr lang="en-US" sz="2400" dirty="0"/>
              <a:t> = 1.181</a:t>
            </a:r>
          </a:p>
          <a:p>
            <a:r>
              <a:rPr lang="en-US" sz="2400" dirty="0" err="1"/>
              <a:t>sigma_b</a:t>
            </a:r>
            <a:r>
              <a:rPr lang="en-US" sz="2400" baseline="-25000" dirty="0" err="1"/>
              <a:t>y</a:t>
            </a:r>
            <a:r>
              <a:rPr lang="en-US" sz="2400" dirty="0"/>
              <a:t> = 0.083</a:t>
            </a:r>
          </a:p>
          <a:p>
            <a:r>
              <a:rPr lang="en-US" sz="2400" dirty="0" err="1"/>
              <a:t>sigma</a:t>
            </a:r>
            <a:r>
              <a:rPr lang="en-US" sz="2400" baseline="-25000" dirty="0" err="1"/>
              <a:t>y</a:t>
            </a:r>
            <a:r>
              <a:rPr lang="en-US" sz="2400" dirty="0"/>
              <a:t> = 4.1</a:t>
            </a: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EF4376AA-017C-468B-B9DA-49537FB72F03}"/>
              </a:ext>
            </a:extLst>
          </p:cNvPr>
          <p:cNvSpPr/>
          <p:nvPr/>
        </p:nvSpPr>
        <p:spPr>
          <a:xfrm>
            <a:off x="816867" y="742291"/>
            <a:ext cx="3067504" cy="2200314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Chain-Ladder Second Link: </a:t>
            </a:r>
            <a:br>
              <a:rPr lang="en-US" sz="3200" dirty="0"/>
            </a:br>
            <a:r>
              <a:rPr lang="en-US" sz="3200" dirty="0"/>
              <a:t>Add Another Column</a:t>
            </a:r>
          </a:p>
        </p:txBody>
      </p:sp>
    </p:spTree>
    <p:extLst>
      <p:ext uri="{BB962C8B-B14F-4D97-AF65-F5344CB8AC3E}">
        <p14:creationId xmlns:p14="http://schemas.microsoft.com/office/powerpoint/2010/main" val="259230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55FA71-E63D-441F-9315-607C5B204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95596"/>
            <a:ext cx="4620405" cy="554090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9D672-6935-4C38-A5C9-A22030B91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DD6514-A4FD-4C2E-A41B-629C49A8B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2</a:t>
            </a:fld>
            <a:endParaRPr lang="en-US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7569B587-9B03-48ED-904D-06151F137FAE}"/>
              </a:ext>
            </a:extLst>
          </p:cNvPr>
          <p:cNvSpPr/>
          <p:nvPr/>
        </p:nvSpPr>
        <p:spPr>
          <a:xfrm>
            <a:off x="838200" y="304849"/>
            <a:ext cx="984111" cy="479625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rgbClr val="FFFFFF"/>
                </a:solidFill>
              </a:rPr>
              <a:t>Strats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FC5306A2-1009-45AC-B219-B9A253DE8AE0}"/>
              </a:ext>
            </a:extLst>
          </p:cNvPr>
          <p:cNvSpPr/>
          <p:nvPr/>
        </p:nvSpPr>
        <p:spPr>
          <a:xfrm>
            <a:off x="5708436" y="750901"/>
            <a:ext cx="3743842" cy="887688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FF"/>
                </a:solidFill>
              </a:rPr>
              <a:t>In a model-driven business, the models </a:t>
            </a:r>
            <a:r>
              <a:rPr lang="en-US" sz="2400" i="1" dirty="0">
                <a:solidFill>
                  <a:srgbClr val="FFFFFF"/>
                </a:solidFill>
              </a:rPr>
              <a:t>are</a:t>
            </a:r>
            <a:r>
              <a:rPr lang="en-US" sz="2400" dirty="0">
                <a:solidFill>
                  <a:srgbClr val="FFFFFF"/>
                </a:solidFill>
              </a:rPr>
              <a:t> the business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571C64-93EF-4D77-B898-ED2C42B64E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605" y="1749711"/>
            <a:ext cx="6616244" cy="4063998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66457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358C3-2699-443F-82AE-CF6974F2C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2918"/>
            <a:ext cx="7529945" cy="948069"/>
          </a:xfrm>
        </p:spPr>
        <p:txBody>
          <a:bodyPr>
            <a:normAutofit/>
          </a:bodyPr>
          <a:lstStyle/>
          <a:p>
            <a:r>
              <a:rPr lang="en-US" dirty="0"/>
              <a:t>Orange projections are products of a scalar and an estimated parameter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761A64-DF3A-4472-AF3F-DB3209A8E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BAC119-556B-421B-9852-8DEB06E51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CE7177-5F11-413D-A89E-073D4AAA5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5072" y="685800"/>
            <a:ext cx="2888066" cy="54864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8E6BDA-9843-4486-AF7B-632C767E901F}"/>
              </a:ext>
            </a:extLst>
          </p:cNvPr>
          <p:cNvSpPr/>
          <p:nvPr/>
        </p:nvSpPr>
        <p:spPr>
          <a:xfrm>
            <a:off x="4700244" y="2373101"/>
            <a:ext cx="361669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Which is which?</a:t>
            </a: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0E057EDB-6779-4380-B11C-BA493B22BE81}"/>
              </a:ext>
            </a:extLst>
          </p:cNvPr>
          <p:cNvSpPr/>
          <p:nvPr/>
        </p:nvSpPr>
        <p:spPr>
          <a:xfrm>
            <a:off x="1108862" y="609012"/>
            <a:ext cx="5330321" cy="1275665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Chain-Ladder predicts the future recursively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388667B-B70E-4178-825D-DC5917535FAD}"/>
              </a:ext>
            </a:extLst>
          </p:cNvPr>
          <p:cNvSpPr txBox="1">
            <a:spLocks/>
          </p:cNvSpPr>
          <p:nvPr/>
        </p:nvSpPr>
        <p:spPr>
          <a:xfrm>
            <a:off x="838200" y="3672961"/>
            <a:ext cx="7529945" cy="241328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Red projections are products of an estimate and an estimated parameter</a:t>
            </a:r>
          </a:p>
          <a:p>
            <a:pPr lvl="1"/>
            <a:r>
              <a:rPr lang="en-US" dirty="0"/>
              <a:t>Formulas for Parameter Risk and Process Risk are derived from the </a:t>
            </a:r>
            <a:br>
              <a:rPr lang="en-US" dirty="0"/>
            </a:br>
            <a: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</a:rPr>
              <a:t>Law of Total Variance</a:t>
            </a:r>
            <a:endParaRPr lang="en-US" dirty="0">
              <a:effectLst>
                <a:outerShdw dist="38100" dir="2700000" algn="tl" rotWithShape="0">
                  <a:srgbClr val="FF0000"/>
                </a:outerShdw>
              </a:effectLst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C609017-8129-47CC-A496-BD6E2C860AAD}"/>
              </a:ext>
            </a:extLst>
          </p:cNvPr>
          <p:cNvSpPr txBox="1">
            <a:spLocks/>
          </p:cNvSpPr>
          <p:nvPr/>
        </p:nvSpPr>
        <p:spPr>
          <a:xfrm>
            <a:off x="838200" y="2954512"/>
            <a:ext cx="7529945" cy="7931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Formulas for Parameter Risk and Process Risk can be found in slides above</a:t>
            </a:r>
          </a:p>
        </p:txBody>
      </p:sp>
    </p:spTree>
    <p:extLst>
      <p:ext uri="{BB962C8B-B14F-4D97-AF65-F5344CB8AC3E}">
        <p14:creationId xmlns:p14="http://schemas.microsoft.com/office/powerpoint/2010/main" val="292940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4521E-CB39-4BDD-8A91-755CA401C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4945"/>
            <a:ext cx="5581073" cy="1046593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US" b="1" dirty="0">
                <a:ln w="6600">
                  <a:solidFill>
                    <a:schemeClr val="accent2"/>
                  </a:solidFill>
                  <a:prstDash val="solid"/>
                </a:ln>
                <a:gradFill flip="none" rotWithShape="1">
                  <a:gsLst>
                    <a:gs pos="0">
                      <a:srgbClr val="FF0000">
                        <a:tint val="66000"/>
                        <a:satMod val="160000"/>
                      </a:srgbClr>
                    </a:gs>
                    <a:gs pos="50000">
                      <a:srgbClr val="FF0000">
                        <a:tint val="44500"/>
                        <a:satMod val="160000"/>
                      </a:srgbClr>
                    </a:gs>
                    <a:gs pos="100000">
                      <a:srgbClr val="FF0000">
                        <a:tint val="23500"/>
                        <a:satMod val="160000"/>
                      </a:srgb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effectLst>
                  <a:outerShdw dist="38100" dir="2700000" algn="tl" rotWithShape="0">
                    <a:srgbClr val="FF0000"/>
                  </a:outerShdw>
                </a:effectLst>
                <a:latin typeface="+mn-lt"/>
                <a:ea typeface="+mn-ea"/>
                <a:cs typeface="+mn-cs"/>
              </a:rPr>
              <a:t>Law of Total 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512C5-A437-4006-A020-52B60CE76A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1538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Wikipedia: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“In actuarial science, specifically credibility theory, the first component is called the expected value of the process variance (</a:t>
                </a:r>
                <a:r>
                  <a:rPr lang="en-US" sz="2400" b="1" dirty="0">
                    <a:ln w="6600">
                      <a:solidFill>
                        <a:schemeClr val="accent2"/>
                      </a:solidFill>
                      <a:prstDash val="solid"/>
                    </a:ln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  <a:effectLst>
                      <a:outerShdw dist="38100" dir="2700000" algn="tl" rotWithShape="0">
                        <a:srgbClr val="FF0000"/>
                      </a:outerShdw>
                    </a:effectLst>
                  </a:rPr>
                  <a:t>EVPV</a:t>
                </a:r>
                <a:r>
                  <a:rPr lang="en-US" sz="2400" dirty="0"/>
                  <a:t>) and the second is called the variance of the hypothetical means (</a:t>
                </a:r>
                <a:r>
                  <a:rPr lang="en-US" sz="2400" b="1" dirty="0">
                    <a:ln w="6600">
                      <a:solidFill>
                        <a:schemeClr val="accent2"/>
                      </a:solidFill>
                      <a:prstDash val="solid"/>
                    </a:ln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  <a:effectLst>
                      <a:outerShdw dist="38100" dir="2700000" algn="tl" rotWithShape="0">
                        <a:srgbClr val="FF0000"/>
                      </a:outerShdw>
                    </a:effectLst>
                  </a:rPr>
                  <a:t>VHM</a:t>
                </a:r>
                <a:r>
                  <a:rPr lang="en-US" sz="2400" dirty="0"/>
                  <a:t>).”</a:t>
                </a:r>
              </a:p>
              <a:p>
                <a:pPr lvl="1"/>
                <a:r>
                  <a:rPr lang="en-US" sz="2000" dirty="0"/>
                  <a:t>Retrieved June 25, 2015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See Majidi and Bardis formula derivations, “A Family of Chain-Ladder Models,” </a:t>
                </a:r>
                <a:r>
                  <a:rPr lang="en-US" sz="2400" i="1" dirty="0"/>
                  <a:t>Variance</a:t>
                </a:r>
                <a:r>
                  <a:rPr lang="en-US" sz="2400" dirty="0"/>
                  <a:t>, Vol 6, Issue 2, pp. 157-158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512C5-A437-4006-A020-52B60CE76A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1538"/>
                <a:ext cx="10515600" cy="4351338"/>
              </a:xfrm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73E4D5-4700-4160-9D2D-7213716DE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0F88D7-CD88-4D6A-9B58-F5E1FB4D2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21</a:t>
            </a:fld>
            <a:endParaRPr lang="en-US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99C23497-8F0E-48D4-82EB-3671782253DA}"/>
              </a:ext>
            </a:extLst>
          </p:cNvPr>
          <p:cNvSpPr/>
          <p:nvPr/>
        </p:nvSpPr>
        <p:spPr>
          <a:xfrm rot="10800000">
            <a:off x="9042124" y="544945"/>
            <a:ext cx="1880151" cy="1220883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sidebar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086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49729C-2F36-49E1-A258-60702651E6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14093"/>
                <a:ext cx="5855208" cy="406287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Expected Value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Parameter Risk</a:t>
                </a:r>
                <a:r>
                  <a:rPr lang="en-US" dirty="0">
                    <a:sym typeface="Symbol" panose="05050102010706020507" pitchFamily="18" charset="2"/>
                  </a:rPr>
                  <a:t> – 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𝑦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𝑧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𝑏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⋅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𝑦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⋅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>
                  <a:sym typeface="Symbol" panose="05050102010706020507" pitchFamily="18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sym typeface="Symbol" panose="05050102010706020507" pitchFamily="18" charset="2"/>
                  </a:rPr>
                  <a:t>Process Risk – 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Γ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𝑦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𝑏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Γ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𝑦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49729C-2F36-49E1-A258-60702651E6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14093"/>
                <a:ext cx="5855208" cy="4062870"/>
              </a:xfrm>
              <a:blipFill>
                <a:blip r:embed="rId3"/>
                <a:stretch>
                  <a:fillRect l="-1875" t="-2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D0D59A-500C-4EA7-BB0E-FFFDA0276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C6E7A9-90F4-448C-82C6-7B2A8C218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004A31-93DC-4DFB-9214-08944E765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117" y="341411"/>
            <a:ext cx="3070883" cy="592524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94367F2A-279B-424C-8E13-EF153BFCD118}"/>
              </a:ext>
            </a:extLst>
          </p:cNvPr>
          <p:cNvSpPr/>
          <p:nvPr/>
        </p:nvSpPr>
        <p:spPr>
          <a:xfrm>
            <a:off x="658367" y="415022"/>
            <a:ext cx="4476903" cy="1440402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Recursive projections with statistics – complete many squares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915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8A95B4-40F2-4547-9510-EF1FD047C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7D383-6889-44AA-94DC-B44B6E255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DBA111-2625-4704-BEC6-472392F60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664" y="570186"/>
            <a:ext cx="3735872" cy="548640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9" name="Arrow: Pentagon 8">
            <a:extLst>
              <a:ext uri="{FF2B5EF4-FFF2-40B4-BE49-F238E27FC236}">
                <a16:creationId xmlns:a16="http://schemas.microsoft.com/office/drawing/2014/main" id="{1A45112D-77EC-48A1-B7A7-AA63CD97ECAF}"/>
              </a:ext>
            </a:extLst>
          </p:cNvPr>
          <p:cNvSpPr/>
          <p:nvPr/>
        </p:nvSpPr>
        <p:spPr>
          <a:xfrm>
            <a:off x="1147507" y="889057"/>
            <a:ext cx="3899981" cy="1726922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Tricks for </a:t>
            </a:r>
            <a:br>
              <a:rPr lang="en-US" sz="3200" dirty="0"/>
            </a:br>
            <a:r>
              <a:rPr lang="en-US" sz="3200" dirty="0"/>
              <a:t>Risk Estimates for </a:t>
            </a:r>
            <a:br>
              <a:rPr lang="en-US" sz="3200" dirty="0"/>
            </a:br>
            <a:r>
              <a:rPr lang="en-US" sz="3200" dirty="0"/>
              <a:t>the Total/sum Row</a:t>
            </a:r>
          </a:p>
        </p:txBody>
      </p:sp>
    </p:spTree>
    <p:extLst>
      <p:ext uri="{BB962C8B-B14F-4D97-AF65-F5344CB8AC3E}">
        <p14:creationId xmlns:p14="http://schemas.microsoft.com/office/powerpoint/2010/main" val="3750752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122067-854E-474B-92D6-F4078A8EC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8A8CB7-E2FF-465D-87C6-24B59314E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24</a:t>
            </a:fld>
            <a:endParaRPr lang="en-US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FBEA70E7-4D62-4B8B-BCB3-A269FF80A84A}"/>
              </a:ext>
            </a:extLst>
          </p:cNvPr>
          <p:cNvSpPr/>
          <p:nvPr/>
        </p:nvSpPr>
        <p:spPr>
          <a:xfrm>
            <a:off x="646546" y="490599"/>
            <a:ext cx="10381672" cy="1110395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/>
              <a:t>Why not directly estimate the 12-36 month link ratio?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734819-C9C8-40F5-9787-9DFCE491202E}"/>
              </a:ext>
            </a:extLst>
          </p:cNvPr>
          <p:cNvSpPr txBox="1">
            <a:spLocks/>
          </p:cNvSpPr>
          <p:nvPr/>
        </p:nvSpPr>
        <p:spPr>
          <a:xfrm>
            <a:off x="838200" y="1884218"/>
            <a:ext cx="10515600" cy="405865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/>
              <a:t>What if you learned </a:t>
            </a:r>
            <a:r>
              <a:rPr lang="en-US" dirty="0" err="1">
                <a:ea typeface="Cambria Math" panose="02040503050406030204" pitchFamily="18" charset="0"/>
              </a:rPr>
              <a:t>b</a:t>
            </a:r>
            <a:r>
              <a:rPr lang="en-US" baseline="-25000" dirty="0" err="1">
                <a:ea typeface="Cambria Math" panose="02040503050406030204" pitchFamily="18" charset="0"/>
              </a:rPr>
              <a:t>xz</a:t>
            </a:r>
            <a:r>
              <a:rPr lang="en-US" dirty="0">
                <a:ea typeface="Cambria Math" panose="02040503050406030204" pitchFamily="18" charset="0"/>
              </a:rPr>
              <a:t> = sum(z) / sum(x) = 2.337</a:t>
            </a:r>
          </a:p>
          <a:p>
            <a:pPr>
              <a:lnSpc>
                <a:spcPct val="150000"/>
              </a:lnSpc>
            </a:pPr>
            <a:r>
              <a:rPr lang="en-US" dirty="0"/>
              <a:t>Why not say the expected 36-month value of </a:t>
            </a:r>
            <a:r>
              <a:rPr lang="en-US" dirty="0">
                <a:ea typeface="Cambria Math" panose="02040503050406030204" pitchFamily="18" charset="0"/>
              </a:rPr>
              <a:t>x</a:t>
            </a:r>
            <a:r>
              <a:rPr lang="en-US" dirty="0"/>
              <a:t> = </a:t>
            </a:r>
            <a:r>
              <a:rPr lang="en-US" dirty="0">
                <a:solidFill>
                  <a:srgbClr val="FF0000"/>
                </a:solidFill>
              </a:rPr>
              <a:t>77.33</a:t>
            </a:r>
            <a:r>
              <a:rPr lang="en-US" dirty="0"/>
              <a:t> is</a:t>
            </a:r>
            <a:br>
              <a:rPr lang="en-US" dirty="0"/>
            </a:b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77.33</a:t>
            </a:r>
            <a:r>
              <a:rPr lang="en-US" dirty="0"/>
              <a:t> * 2.337 = 180.7 (se 44.7)</a:t>
            </a:r>
            <a:br>
              <a:rPr lang="en-US" dirty="0"/>
            </a:br>
            <a:r>
              <a:rPr lang="en-US" dirty="0"/>
              <a:t>rather than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77.33</a:t>
            </a:r>
            <a:r>
              <a:rPr lang="en-US" dirty="0"/>
              <a:t> * 2.074 * 1.181 = 189.4 (se 72.1 see above)</a:t>
            </a:r>
          </a:p>
        </p:txBody>
      </p:sp>
    </p:spTree>
    <p:extLst>
      <p:ext uri="{BB962C8B-B14F-4D97-AF65-F5344CB8AC3E}">
        <p14:creationId xmlns:p14="http://schemas.microsoft.com/office/powerpoint/2010/main" val="1550918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BDA526-E016-432F-8029-5B128EF2E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77E45A-E11F-48ED-84C6-B46D90DAC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FB2D9F-F3FA-43C6-A099-0D648D402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042" y="889057"/>
            <a:ext cx="3508230" cy="5029200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8" name="Arrow: Pentagon 7">
            <a:extLst>
              <a:ext uri="{FF2B5EF4-FFF2-40B4-BE49-F238E27FC236}">
                <a16:creationId xmlns:a16="http://schemas.microsoft.com/office/drawing/2014/main" id="{EEA62BEB-E803-4059-A0D5-363A1E9B0722}"/>
              </a:ext>
            </a:extLst>
          </p:cNvPr>
          <p:cNvSpPr/>
          <p:nvPr/>
        </p:nvSpPr>
        <p:spPr>
          <a:xfrm>
            <a:off x="1052946" y="889057"/>
            <a:ext cx="4450211" cy="1046485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Can you ignore y or not?</a:t>
            </a:r>
            <a:endParaRPr lang="en-US" sz="28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0D764E6-AF51-4D1F-A568-7D718D8D5F41}"/>
              </a:ext>
            </a:extLst>
          </p:cNvPr>
          <p:cNvSpPr txBox="1">
            <a:spLocks/>
          </p:cNvSpPr>
          <p:nvPr/>
        </p:nvSpPr>
        <p:spPr>
          <a:xfrm>
            <a:off x="1052946" y="2313830"/>
            <a:ext cx="4211385" cy="365511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 is important information in the 24-month value</a:t>
            </a:r>
          </a:p>
          <a:p>
            <a:r>
              <a:rPr lang="en-US" dirty="0"/>
              <a:t>The path to ultimate is important</a:t>
            </a:r>
          </a:p>
          <a:p>
            <a:r>
              <a:rPr lang="en-US" i="1" dirty="0"/>
              <a:t>It’s the journey</a:t>
            </a:r>
          </a:p>
        </p:txBody>
      </p:sp>
    </p:spTree>
    <p:extLst>
      <p:ext uri="{BB962C8B-B14F-4D97-AF65-F5344CB8AC3E}">
        <p14:creationId xmlns:p14="http://schemas.microsoft.com/office/powerpoint/2010/main" val="2524721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58D6C-DACF-451E-9DB6-F6CB95184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946" y="1828800"/>
            <a:ext cx="10300854" cy="4527550"/>
          </a:xfrm>
        </p:spPr>
        <p:txBody>
          <a:bodyPr>
            <a:normAutofit/>
          </a:bodyPr>
          <a:lstStyle/>
          <a:p>
            <a:r>
              <a:rPr lang="en-US" dirty="0"/>
              <a:t>Recursive estimates are carried forward to the last pair of development columns</a:t>
            </a:r>
          </a:p>
          <a:p>
            <a:r>
              <a:rPr lang="en-US" dirty="0"/>
              <a:t>Technical considerations</a:t>
            </a:r>
          </a:p>
          <a:p>
            <a:pPr lvl="1"/>
            <a:r>
              <a:rPr lang="en-US" dirty="0"/>
              <a:t>What to do when there are not enough observations to get a good estimate of sigma (zero degrees of freedom)</a:t>
            </a:r>
          </a:p>
          <a:p>
            <a:pPr lvl="1"/>
            <a:r>
              <a:rPr lang="en-US" dirty="0"/>
              <a:t>What to do with a tail</a:t>
            </a:r>
          </a:p>
          <a:p>
            <a:r>
              <a:rPr lang="en-US" dirty="0"/>
              <a:t>Mack has recommendations for handling these technicalities</a:t>
            </a:r>
          </a:p>
          <a:p>
            <a:r>
              <a:rPr lang="en-US" dirty="0"/>
              <a:t>The </a:t>
            </a:r>
            <a:r>
              <a:rPr lang="en-US" dirty="0" err="1"/>
              <a:t>ChainLadder</a:t>
            </a:r>
            <a:r>
              <a:rPr lang="en-US" dirty="0"/>
              <a:t> package’s </a:t>
            </a:r>
            <a:r>
              <a:rPr lang="en-US" dirty="0" err="1"/>
              <a:t>MackChainLadder</a:t>
            </a:r>
            <a:r>
              <a:rPr lang="en-US" dirty="0"/>
              <a:t> function includes Mack’s recommendations, as well as others</a:t>
            </a:r>
          </a:p>
          <a:p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Let’s see some examples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FE742-285E-413C-9A3F-664B33EBD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A57D6B-8F64-4D59-ABA5-0AC96112A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26</a:t>
            </a:fld>
            <a:endParaRPr lang="en-US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FEE4070C-8307-4FAD-9989-03EEE354EB31}"/>
              </a:ext>
            </a:extLst>
          </p:cNvPr>
          <p:cNvSpPr/>
          <p:nvPr/>
        </p:nvSpPr>
        <p:spPr>
          <a:xfrm>
            <a:off x="646546" y="490599"/>
            <a:ext cx="4323019" cy="1110395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Continue the Journey –  </a:t>
            </a:r>
            <a:br>
              <a:rPr lang="en-US" sz="3200" dirty="0"/>
            </a:br>
            <a:r>
              <a:rPr lang="en-US" sz="3200" dirty="0"/>
              <a:t>Chain to Ultimate</a:t>
            </a:r>
          </a:p>
        </p:txBody>
      </p:sp>
    </p:spTree>
    <p:extLst>
      <p:ext uri="{BB962C8B-B14F-4D97-AF65-F5344CB8AC3E}">
        <p14:creationId xmlns:p14="http://schemas.microsoft.com/office/powerpoint/2010/main" val="1305649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036CE0-D390-478B-BFCB-BB397B278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" y="1608319"/>
            <a:ext cx="10972800" cy="4256232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AD427A-0136-402D-929C-02AD4D0B9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FCE850-63F3-4DEE-9879-BEA3372B5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27</a:t>
            </a:fld>
            <a:endParaRPr lang="en-US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FDC52B6F-3CDB-4BAE-B961-10C0F510C2FD}"/>
              </a:ext>
            </a:extLst>
          </p:cNvPr>
          <p:cNvSpPr/>
          <p:nvPr/>
        </p:nvSpPr>
        <p:spPr>
          <a:xfrm>
            <a:off x="842818" y="535843"/>
            <a:ext cx="7767782" cy="1000349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California WCIRB Agenda June 2018</a:t>
            </a:r>
            <a:br>
              <a:rPr lang="en-US" sz="2800" dirty="0"/>
            </a:br>
            <a:r>
              <a:rPr lang="en-US" sz="2800" dirty="0"/>
              <a:t>Combined Indemnity and Medical Incurred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4DDA81-8DAD-423C-A46E-160655C33CF2}"/>
              </a:ext>
            </a:extLst>
          </p:cNvPr>
          <p:cNvSpPr txBox="1"/>
          <p:nvPr/>
        </p:nvSpPr>
        <p:spPr>
          <a:xfrm>
            <a:off x="609599" y="6152880"/>
            <a:ext cx="8319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 triangle creation approach thanks to Dave Bellusci; data entry thanks </a:t>
            </a:r>
            <a:r>
              <a:rPr lang="en-US" sz="1600"/>
              <a:t>to Connan Houser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74035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A5D87A-B2D1-4CAB-93EE-BDB3840AE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3449" y="440170"/>
            <a:ext cx="3791121" cy="539496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A026D2-A608-4A53-971E-E03C4972E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5DE82B-48E3-4115-B05D-5F1BCE217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28</a:t>
            </a:fld>
            <a:endParaRPr lang="en-US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B3C9BDBC-CCEB-404D-85FE-348040648114}"/>
              </a:ext>
            </a:extLst>
          </p:cNvPr>
          <p:cNvSpPr/>
          <p:nvPr/>
        </p:nvSpPr>
        <p:spPr>
          <a:xfrm>
            <a:off x="516977" y="1022870"/>
            <a:ext cx="6604259" cy="1276985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/>
              <a:t>MackChainLadder</a:t>
            </a:r>
            <a:r>
              <a:rPr lang="en-US" sz="2800" dirty="0"/>
              <a:t>(WCIRB Indemnity + Medical Combined Incurred, tail = 1.025)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BD4A943-6239-4A5B-9328-DC9CB5D47BCD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10805160" y="5437965"/>
              <a:ext cx="548640" cy="548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BD4A943-6239-4A5B-9328-DC9CB5D47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51195" y="5330036"/>
                <a:ext cx="656209" cy="7641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035613D-399E-4428-96C4-E452BF2585FD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9661699" y="5440331"/>
              <a:ext cx="581558" cy="581558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035613D-399E-4428-96C4-E452BF2585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07718" y="5332368"/>
                <a:ext cx="689161" cy="7971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6380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EFBBC0-5C30-4C68-A3D2-FF0D4D087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4311DD-56A2-4CFF-92A0-97146BB0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539546-7BE2-4E85-9290-0E9BC41DB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571500"/>
            <a:ext cx="7620000" cy="57150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6" name="Arrow: Pentagon 5">
            <a:extLst>
              <a:ext uri="{FF2B5EF4-FFF2-40B4-BE49-F238E27FC236}">
                <a16:creationId xmlns:a16="http://schemas.microsoft.com/office/drawing/2014/main" id="{52D586D0-7E7F-495D-A52B-9F1D4B1DBFFD}"/>
              </a:ext>
            </a:extLst>
          </p:cNvPr>
          <p:cNvSpPr/>
          <p:nvPr/>
        </p:nvSpPr>
        <p:spPr>
          <a:xfrm>
            <a:off x="570014" y="748240"/>
            <a:ext cx="3080272" cy="3408218"/>
          </a:xfrm>
          <a:prstGeom prst="homePlate">
            <a:avLst>
              <a:gd name="adj" fmla="val 10876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Reported industry IBNR @ 3/31/2018</a:t>
            </a:r>
            <a:br>
              <a:rPr lang="en-US" sz="2400" dirty="0"/>
            </a:br>
            <a:r>
              <a:rPr lang="en-US" sz="2400" dirty="0"/>
              <a:t>       = $36,196</a:t>
            </a:r>
          </a:p>
          <a:p>
            <a:r>
              <a:rPr lang="en-US" sz="2400" dirty="0"/>
              <a:t>        ~58%-</a:t>
            </a:r>
            <a:r>
              <a:rPr lang="en-US" sz="2400" dirty="0" err="1"/>
              <a:t>ile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Very close to </a:t>
            </a:r>
            <a:r>
              <a:rPr lang="en-US" sz="2400" dirty="0" err="1"/>
              <a:t>MackChainLadder</a:t>
            </a:r>
            <a:r>
              <a:rPr lang="en-US" sz="2400" dirty="0"/>
              <a:t> central estimate</a:t>
            </a:r>
            <a:br>
              <a:rPr lang="en-US" sz="2400" dirty="0"/>
            </a:br>
            <a:r>
              <a:rPr lang="en-US" sz="2400" dirty="0"/>
              <a:t>       = $36,713</a:t>
            </a:r>
          </a:p>
        </p:txBody>
      </p:sp>
    </p:spTree>
    <p:extLst>
      <p:ext uri="{BB962C8B-B14F-4D97-AF65-F5344CB8AC3E}">
        <p14:creationId xmlns:p14="http://schemas.microsoft.com/office/powerpoint/2010/main" val="2645057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76EBFD-519A-4DED-ABD1-57C3691B1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63EC93-0697-45A9-BFA6-2875DB12B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F397929-057F-4CDD-8E55-E1E3A1907D93}"/>
              </a:ext>
            </a:extLst>
          </p:cNvPr>
          <p:cNvSpPr txBox="1">
            <a:spLocks/>
          </p:cNvSpPr>
          <p:nvPr/>
        </p:nvSpPr>
        <p:spPr>
          <a:xfrm>
            <a:off x="936345" y="2472538"/>
            <a:ext cx="3708807" cy="33099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We observe some objects that have changed over time (the circles)</a:t>
            </a:r>
          </a:p>
          <a:p>
            <a:r>
              <a:rPr lang="en-US" sz="2400" dirty="0"/>
              <a:t>We observe two new objects (the squares)</a:t>
            </a:r>
          </a:p>
          <a:p>
            <a:r>
              <a:rPr lang="en-US" sz="2400" dirty="0"/>
              <a:t>What is an estimate of their changed values?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E90111-F992-4FB4-892E-613F6DB2E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49" y="848696"/>
            <a:ext cx="935101" cy="46082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6E351F-EC6D-4BE7-AFFC-4DA79D5D7B01}"/>
                  </a:ext>
                </a:extLst>
              </p:cNvPr>
              <p:cNvSpPr txBox="1"/>
              <p:nvPr/>
            </p:nvSpPr>
            <p:spPr>
              <a:xfrm>
                <a:off x="6593771" y="1613614"/>
                <a:ext cx="131504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6E351F-EC6D-4BE7-AFFC-4DA79D5D7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771" y="1613614"/>
                <a:ext cx="1315040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Left 7">
            <a:extLst>
              <a:ext uri="{FF2B5EF4-FFF2-40B4-BE49-F238E27FC236}">
                <a16:creationId xmlns:a16="http://schemas.microsoft.com/office/drawing/2014/main" id="{229CCF37-5F58-4B4F-9694-87E31B9EA248}"/>
              </a:ext>
            </a:extLst>
          </p:cNvPr>
          <p:cNvSpPr/>
          <p:nvPr/>
        </p:nvSpPr>
        <p:spPr>
          <a:xfrm>
            <a:off x="8307020" y="1337427"/>
            <a:ext cx="1911927" cy="110836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method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7DDFF7-DB75-48E1-B3D7-AE5B390FD430}"/>
                  </a:ext>
                </a:extLst>
              </p:cNvPr>
              <p:cNvSpPr txBox="1"/>
              <p:nvPr/>
            </p:nvSpPr>
            <p:spPr>
              <a:xfrm>
                <a:off x="6378601" y="3543120"/>
                <a:ext cx="1452769" cy="1036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7DDFF7-DB75-48E1-B3D7-AE5B390FD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601" y="3543120"/>
                <a:ext cx="1452769" cy="10362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row: Left 9">
            <a:extLst>
              <a:ext uri="{FF2B5EF4-FFF2-40B4-BE49-F238E27FC236}">
                <a16:creationId xmlns:a16="http://schemas.microsoft.com/office/drawing/2014/main" id="{DADE525D-7ECF-4E29-9928-9822567C83C3}"/>
              </a:ext>
            </a:extLst>
          </p:cNvPr>
          <p:cNvSpPr/>
          <p:nvPr/>
        </p:nvSpPr>
        <p:spPr>
          <a:xfrm>
            <a:off x="8232296" y="2969971"/>
            <a:ext cx="2743200" cy="225308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traditional average</a:t>
            </a:r>
            <a:br>
              <a:rPr lang="en-US" sz="2400" dirty="0"/>
            </a:br>
            <a:r>
              <a:rPr lang="en-US" sz="2400" dirty="0"/>
              <a:t>link ratio</a:t>
            </a: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4CEABC59-D7AA-433F-8E4A-ED9C8B7C195E}"/>
              </a:ext>
            </a:extLst>
          </p:cNvPr>
          <p:cNvSpPr/>
          <p:nvPr/>
        </p:nvSpPr>
        <p:spPr>
          <a:xfrm>
            <a:off x="1020255" y="1078513"/>
            <a:ext cx="2325698" cy="1184397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FF"/>
                </a:solidFill>
              </a:rPr>
              <a:t>Chain-Ladder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First Link: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The Method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21831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113BAC-112E-44B9-9221-749073422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82DF7-9BB1-4CC7-A585-5B7DFDB1C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E354EB-53A5-49F0-8FED-D70084790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887" y="685800"/>
            <a:ext cx="6962913" cy="54864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8" name="Arrow: Pentagon 7">
            <a:extLst>
              <a:ext uri="{FF2B5EF4-FFF2-40B4-BE49-F238E27FC236}">
                <a16:creationId xmlns:a16="http://schemas.microsoft.com/office/drawing/2014/main" id="{AD4B48C3-1977-4855-9E78-0BE1A067169E}"/>
              </a:ext>
            </a:extLst>
          </p:cNvPr>
          <p:cNvSpPr/>
          <p:nvPr/>
        </p:nvSpPr>
        <p:spPr>
          <a:xfrm>
            <a:off x="787146" y="692739"/>
            <a:ext cx="3321175" cy="1969994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BF10F1-92A2-47F2-9979-7DB748403142}"/>
              </a:ext>
            </a:extLst>
          </p:cNvPr>
          <p:cNvSpPr txBox="1">
            <a:spLocks/>
          </p:cNvSpPr>
          <p:nvPr/>
        </p:nvSpPr>
        <p:spPr>
          <a:xfrm>
            <a:off x="787146" y="692739"/>
            <a:ext cx="3390898" cy="1938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>
                <a:solidFill>
                  <a:srgbClr val="FFFFFF"/>
                </a:solidFill>
              </a:rPr>
              <a:t>ChainLadder</a:t>
            </a:r>
            <a:r>
              <a:rPr lang="en-US" sz="2800" dirty="0">
                <a:solidFill>
                  <a:srgbClr val="FFFFFF"/>
                </a:solidFill>
              </a:rPr>
              <a:t> sample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GL triangle ‘</a:t>
            </a:r>
            <a:r>
              <a:rPr lang="en-US" sz="2800" dirty="0" err="1">
                <a:solidFill>
                  <a:srgbClr val="FFFFFF"/>
                </a:solidFill>
              </a:rPr>
              <a:t>GenIns</a:t>
            </a:r>
            <a:r>
              <a:rPr lang="en-US" sz="2800" dirty="0">
                <a:solidFill>
                  <a:srgbClr val="FFFFFF"/>
                </a:solidFill>
              </a:rPr>
              <a:t>’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(in thousands)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95131E-6B77-48DE-BDD7-673649AC43AC}"/>
              </a:ext>
            </a:extLst>
          </p:cNvPr>
          <p:cNvSpPr/>
          <p:nvPr/>
        </p:nvSpPr>
        <p:spPr>
          <a:xfrm>
            <a:off x="658990" y="3297058"/>
            <a:ext cx="3577485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GenIns</a:t>
            </a:r>
            <a:r>
              <a:rPr lang="en-US" sz="240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is a triangle first published in </a:t>
            </a:r>
            <a:br>
              <a:rPr lang="en-US" sz="240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</a:br>
            <a:r>
              <a:rPr lang="en-US" sz="240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Taylor &amp; Ashe paper (1983)</a:t>
            </a:r>
            <a:br>
              <a:rPr lang="en-US" sz="240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</a:br>
            <a:r>
              <a:rPr lang="en-US" sz="240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and repeatedly studied in the literature</a:t>
            </a:r>
          </a:p>
        </p:txBody>
      </p:sp>
    </p:spTree>
    <p:extLst>
      <p:ext uri="{BB962C8B-B14F-4D97-AF65-F5344CB8AC3E}">
        <p14:creationId xmlns:p14="http://schemas.microsoft.com/office/powerpoint/2010/main" val="40124642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BF4326F-15F0-4F88-9682-9AFBE38EAC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365125"/>
            <a:ext cx="7620000" cy="5715000"/>
          </a:xfrm>
          <a:ln w="19050">
            <a:solidFill>
              <a:srgbClr val="0070C0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4259B8-570B-4051-A4E1-E15886C1A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9E088-A0D2-466A-B6A1-233F67427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31</a:t>
            </a:fld>
            <a:endParaRPr lang="en-US"/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D7B0C942-8311-43B3-9156-B8BFAF56F21B}"/>
              </a:ext>
            </a:extLst>
          </p:cNvPr>
          <p:cNvSpPr/>
          <p:nvPr/>
        </p:nvSpPr>
        <p:spPr>
          <a:xfrm>
            <a:off x="717425" y="1163782"/>
            <a:ext cx="2801630" cy="1311564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0AEA86D-8DE3-41D8-91BB-C22D178D9AB1}"/>
              </a:ext>
            </a:extLst>
          </p:cNvPr>
          <p:cNvSpPr txBox="1">
            <a:spLocks/>
          </p:cNvSpPr>
          <p:nvPr/>
        </p:nvSpPr>
        <p:spPr>
          <a:xfrm>
            <a:off x="717424" y="692739"/>
            <a:ext cx="3460620" cy="22003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>
                <a:solidFill>
                  <a:srgbClr val="FFFFFF"/>
                </a:solidFill>
              </a:rPr>
              <a:t>ChainLadder</a:t>
            </a:r>
            <a:r>
              <a:rPr lang="en-US" sz="2800" dirty="0">
                <a:solidFill>
                  <a:srgbClr val="FFFFFF"/>
                </a:solidFill>
              </a:rPr>
              <a:t>::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plot(</a:t>
            </a:r>
            <a:r>
              <a:rPr lang="en-US" sz="2800" dirty="0" err="1">
                <a:solidFill>
                  <a:srgbClr val="FFFFFF"/>
                </a:solidFill>
              </a:rPr>
              <a:t>GenIns</a:t>
            </a:r>
            <a:r>
              <a:rPr lang="en-US" sz="2800" dirty="0">
                <a:solidFill>
                  <a:srgbClr val="FFFFFF"/>
                </a:solidFill>
              </a:rPr>
              <a:t>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5668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CA6A20-7B04-417F-8FC6-B8C480903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453C5F-D216-4C90-A58A-25E7C5A6F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D2778C-8434-4E33-B80C-3E1B0583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493" y="1025670"/>
            <a:ext cx="7508736" cy="36576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7" name="Arrow: Pentagon 6">
            <a:extLst>
              <a:ext uri="{FF2B5EF4-FFF2-40B4-BE49-F238E27FC236}">
                <a16:creationId xmlns:a16="http://schemas.microsoft.com/office/drawing/2014/main" id="{FBAC2BA2-139A-42CE-A5FE-9294BFF3F44C}"/>
              </a:ext>
            </a:extLst>
          </p:cNvPr>
          <p:cNvSpPr/>
          <p:nvPr/>
        </p:nvSpPr>
        <p:spPr>
          <a:xfrm rot="19899757">
            <a:off x="172480" y="1800519"/>
            <a:ext cx="3595956" cy="1311564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MackChainLadder</a:t>
            </a:r>
            <a:r>
              <a:rPr lang="en-US" sz="2400" dirty="0"/>
              <a:t>(</a:t>
            </a:r>
            <a:r>
              <a:rPr lang="en-US" sz="2400" dirty="0" err="1"/>
              <a:t>GenIns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403053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7B5DAC-635B-4DF2-A8F8-699AB3B67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569479"/>
            <a:ext cx="7315200" cy="5486400"/>
          </a:xfrm>
          <a:ln>
            <a:solidFill>
              <a:srgbClr val="0070C0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402C1-3926-422E-97FD-E9BE0EEDB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1A12DE-A9D5-46BA-AE2D-C840C1F22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33</a:t>
            </a:fld>
            <a:endParaRPr lang="en-US"/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4D29AE05-F5D0-4336-BF6A-73DAC5737200}"/>
              </a:ext>
            </a:extLst>
          </p:cNvPr>
          <p:cNvSpPr/>
          <p:nvPr/>
        </p:nvSpPr>
        <p:spPr>
          <a:xfrm>
            <a:off x="717425" y="914400"/>
            <a:ext cx="3016376" cy="1801091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Safety Levels of </a:t>
            </a:r>
            <a:r>
              <a:rPr lang="en-US" sz="2800" dirty="0" err="1"/>
              <a:t>GenIns</a:t>
            </a:r>
            <a:r>
              <a:rPr lang="en-US" sz="2800" dirty="0"/>
              <a:t> Carried IBNR</a:t>
            </a:r>
          </a:p>
        </p:txBody>
      </p:sp>
    </p:spTree>
    <p:extLst>
      <p:ext uri="{BB962C8B-B14F-4D97-AF65-F5344CB8AC3E}">
        <p14:creationId xmlns:p14="http://schemas.microsoft.com/office/powerpoint/2010/main" val="21082789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2D20D9-DB31-4C3E-8EDA-617AFF359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E9DF10-E2F3-4204-9AC8-6CC5C380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34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DC569C-406C-4989-8C4B-3AE270C8487C}"/>
              </a:ext>
            </a:extLst>
          </p:cNvPr>
          <p:cNvSpPr/>
          <p:nvPr/>
        </p:nvSpPr>
        <p:spPr>
          <a:xfrm>
            <a:off x="1516048" y="1155668"/>
            <a:ext cx="9159903" cy="4306877"/>
          </a:xfrm>
          <a:prstGeom prst="rect">
            <a:avLst/>
          </a:prstGeom>
          <a:noFill/>
        </p:spPr>
        <p:txBody>
          <a:bodyPr wrap="square" lIns="91440" tIns="45720" rIns="91440" bIns="45720">
            <a:norm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Wrap-up: What are possible uses of an IBNR distribution?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Rather than a distribution, can Mack/Murphy be used in predictive analytics?</a:t>
            </a:r>
          </a:p>
        </p:txBody>
      </p:sp>
    </p:spTree>
    <p:extLst>
      <p:ext uri="{BB962C8B-B14F-4D97-AF65-F5344CB8AC3E}">
        <p14:creationId xmlns:p14="http://schemas.microsoft.com/office/powerpoint/2010/main" val="1156518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FC7117-9825-4204-88EA-915F58075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FBFA4F-E63D-4A2E-BBB0-67853745E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CDAAC3-E2DB-4BB0-B4D0-3DC2DDC0EE42}"/>
              </a:ext>
            </a:extLst>
          </p:cNvPr>
          <p:cNvSpPr txBox="1">
            <a:spLocks/>
          </p:cNvSpPr>
          <p:nvPr/>
        </p:nvSpPr>
        <p:spPr>
          <a:xfrm>
            <a:off x="838200" y="2447618"/>
            <a:ext cx="4879109" cy="372934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Suppose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dirty="0"/>
              <a:t> and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dirty="0"/>
              <a:t> are actually observations from 4 companies in 4 accident years</a:t>
            </a:r>
          </a:p>
          <a:p>
            <a:pPr>
              <a:lnSpc>
                <a:spcPct val="100000"/>
              </a:lnSpc>
            </a:pPr>
            <a:r>
              <a:rPr lang="en-US" dirty="0"/>
              <a:t>Will link ratios from aggregated data and detail data always be the same?</a:t>
            </a:r>
          </a:p>
          <a:p>
            <a:pPr>
              <a:lnSpc>
                <a:spcPct val="100000"/>
              </a:lnSpc>
            </a:pPr>
            <a:r>
              <a:rPr lang="en-US" dirty="0"/>
              <a:t>What about the risk statistics?</a:t>
            </a: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38B1FB5D-FC4D-4A36-A51F-DF5BE3E9E956}"/>
              </a:ext>
            </a:extLst>
          </p:cNvPr>
          <p:cNvSpPr/>
          <p:nvPr/>
        </p:nvSpPr>
        <p:spPr>
          <a:xfrm>
            <a:off x="838201" y="808885"/>
            <a:ext cx="3536290" cy="1459346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What happens when Mack/Murphy is run on detail data?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8AD390-E79A-4B50-BFF8-17CCAB222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425" y="969819"/>
            <a:ext cx="3478377" cy="4672584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8185935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DF6EC-640E-4753-B886-3A3462540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Hai You generated simulations of over 6000 synthetic claims whose accident year aggregation is “close in shape” to </a:t>
            </a:r>
            <a:r>
              <a:rPr lang="en-US" dirty="0" err="1"/>
              <a:t>GenIns</a:t>
            </a:r>
            <a:endParaRPr lang="en-US" dirty="0"/>
          </a:p>
          <a:p>
            <a:pPr lvl="1"/>
            <a:r>
              <a:rPr lang="en-US" dirty="0"/>
              <a:t>We pegged the 13% cv as the primary measurement of similarity</a:t>
            </a:r>
          </a:p>
          <a:p>
            <a:r>
              <a:rPr lang="en-US" dirty="0"/>
              <a:t>Hai’s claim-characteristic choices included:</a:t>
            </a:r>
          </a:p>
          <a:p>
            <a:pPr lvl="1"/>
            <a:r>
              <a:rPr lang="en-US" dirty="0"/>
              <a:t>Frequency distribution</a:t>
            </a:r>
          </a:p>
          <a:p>
            <a:pPr lvl="1"/>
            <a:r>
              <a:rPr lang="en-US" dirty="0"/>
              <a:t>Severity distribution</a:t>
            </a:r>
          </a:p>
          <a:p>
            <a:pPr lvl="1"/>
            <a:r>
              <a:rPr lang="en-US" dirty="0"/>
              <a:t>Distribution for the number of payments per claim</a:t>
            </a:r>
          </a:p>
          <a:p>
            <a:pPr lvl="1"/>
            <a:r>
              <a:rPr lang="en-US" dirty="0"/>
              <a:t>Report lag and payment lag</a:t>
            </a:r>
          </a:p>
          <a:p>
            <a:r>
              <a:rPr lang="en-US" dirty="0"/>
              <a:t>The purpose of this exercise was to compare the Mack results on the claim detail with the statistics from the aggregate triangle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B230DC-67D0-44D8-930B-5F04D48E0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CD3DC-4CA4-4D18-B981-BD6BFFF06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36</a:t>
            </a:fld>
            <a:endParaRPr lang="en-US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363CB4A7-825F-4098-AB6D-BD5641904290}"/>
              </a:ext>
            </a:extLst>
          </p:cNvPr>
          <p:cNvSpPr/>
          <p:nvPr/>
        </p:nvSpPr>
        <p:spPr>
          <a:xfrm>
            <a:off x="665019" y="681036"/>
            <a:ext cx="3980133" cy="965201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/>
              <a:t>GenIns</a:t>
            </a:r>
            <a:r>
              <a:rPr lang="en-US" sz="2800" dirty="0"/>
              <a:t> at the Claim Level</a:t>
            </a:r>
          </a:p>
        </p:txBody>
      </p:sp>
    </p:spTree>
    <p:extLst>
      <p:ext uri="{BB962C8B-B14F-4D97-AF65-F5344CB8AC3E}">
        <p14:creationId xmlns:p14="http://schemas.microsoft.com/office/powerpoint/2010/main" val="41933083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7DF32-0313-44C8-A6C4-534D5BC0D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57200"/>
          </a:xfrm>
        </p:spPr>
        <p:txBody>
          <a:bodyPr/>
          <a:lstStyle/>
          <a:p>
            <a:r>
              <a:rPr lang="en-US" dirty="0"/>
              <a:t>Original </a:t>
            </a:r>
            <a:r>
              <a:rPr lang="en-US" dirty="0" err="1"/>
              <a:t>GenIns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83C00D4-3579-4F78-8B5E-958857514F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304256"/>
            <a:ext cx="5181600" cy="3886200"/>
          </a:xfrm>
          <a:ln>
            <a:solidFill>
              <a:srgbClr val="0070C0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543B7A-5B96-4408-8F33-5B675B9AC7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57200"/>
          </a:xfrm>
        </p:spPr>
        <p:txBody>
          <a:bodyPr/>
          <a:lstStyle/>
          <a:p>
            <a:r>
              <a:rPr lang="en-US" dirty="0"/>
              <a:t>Aggregated triangle from Hai data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47F75AB-FC30-4FA7-B426-2576B26BF5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01" y="2304256"/>
            <a:ext cx="5181600" cy="3886200"/>
          </a:xfrm>
          <a:ln>
            <a:solidFill>
              <a:srgbClr val="0070C0"/>
            </a:solidFill>
          </a:ln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DB2959-2666-4619-BCDA-D1249FD64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6D5011-DCF7-4AAD-A9EB-D0754DC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37</a:t>
            </a:fld>
            <a:endParaRPr lang="en-US"/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FAD4B735-A738-4732-BC90-845BF55E31A3}"/>
              </a:ext>
            </a:extLst>
          </p:cNvPr>
          <p:cNvSpPr/>
          <p:nvPr/>
        </p:nvSpPr>
        <p:spPr>
          <a:xfrm>
            <a:off x="665019" y="452582"/>
            <a:ext cx="5507182" cy="1062687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IBNR distributions from aggregated triangles are very similar</a:t>
            </a:r>
          </a:p>
        </p:txBody>
      </p:sp>
    </p:spTree>
    <p:extLst>
      <p:ext uri="{BB962C8B-B14F-4D97-AF65-F5344CB8AC3E}">
        <p14:creationId xmlns:p14="http://schemas.microsoft.com/office/powerpoint/2010/main" val="2098598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B230DC-67D0-44D8-930B-5F04D48E0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CD3DC-4CA4-4D18-B981-BD6BFFF06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A9621F-1FF3-4543-8686-829B0FD9B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672" y="1871793"/>
            <a:ext cx="9042627" cy="365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491B8F-6E16-42C5-BDF8-BF59F1634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370" y="1876804"/>
            <a:ext cx="9447675" cy="18288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650AC5-D468-4517-8560-12E2E37533A3}"/>
              </a:ext>
            </a:extLst>
          </p:cNvPr>
          <p:cNvSpPr/>
          <p:nvPr/>
        </p:nvSpPr>
        <p:spPr>
          <a:xfrm>
            <a:off x="3162267" y="3831169"/>
            <a:ext cx="6025880" cy="1754326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Why the IBNR drop?</a:t>
            </a:r>
            <a:b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Why </a:t>
            </a:r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the CV drop?</a:t>
            </a: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F4E48DBB-5632-4AB6-9FD0-A9D64E306E57}"/>
              </a:ext>
            </a:extLst>
          </p:cNvPr>
          <p:cNvSpPr/>
          <p:nvPr/>
        </p:nvSpPr>
        <p:spPr>
          <a:xfrm>
            <a:off x="665018" y="452582"/>
            <a:ext cx="8063345" cy="1193656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/>
              <a:t>GenIns</a:t>
            </a:r>
            <a:r>
              <a:rPr lang="en-US" sz="2800" dirty="0"/>
              <a:t> at the Claim Level:</a:t>
            </a:r>
            <a:br>
              <a:rPr lang="en-US" sz="2800" dirty="0"/>
            </a:br>
            <a:r>
              <a:rPr lang="en-US" sz="2800" dirty="0"/>
              <a:t>Claim detail sample in triangle format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0C2D3B-0525-4E2D-A9E1-DB41CCD71297}"/>
              </a:ext>
            </a:extLst>
          </p:cNvPr>
          <p:cNvSpPr txBox="1"/>
          <p:nvPr/>
        </p:nvSpPr>
        <p:spPr>
          <a:xfrm>
            <a:off x="651053" y="6200358"/>
            <a:ext cx="2930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 simulated claims by Hai You</a:t>
            </a:r>
          </a:p>
        </p:txBody>
      </p:sp>
    </p:spTree>
    <p:extLst>
      <p:ext uri="{BB962C8B-B14F-4D97-AF65-F5344CB8AC3E}">
        <p14:creationId xmlns:p14="http://schemas.microsoft.com/office/powerpoint/2010/main" val="52954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159C87-8746-4F1E-BB7A-693B066D9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7EF19-4072-4A4E-8DB2-FF1A2A6B2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9C7A91-731F-47B7-A467-B64FBB098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852" y="2335342"/>
            <a:ext cx="3545659" cy="182880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8" name="Arrow: Pentagon 7">
            <a:extLst>
              <a:ext uri="{FF2B5EF4-FFF2-40B4-BE49-F238E27FC236}">
                <a16:creationId xmlns:a16="http://schemas.microsoft.com/office/drawing/2014/main" id="{A7A767AB-0ACC-4C9B-96D9-E5B582A31255}"/>
              </a:ext>
            </a:extLst>
          </p:cNvPr>
          <p:cNvSpPr/>
          <p:nvPr/>
        </p:nvSpPr>
        <p:spPr>
          <a:xfrm>
            <a:off x="810492" y="854651"/>
            <a:ext cx="5110017" cy="1193656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Is the weighted average development factor appropriate?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615F67-58CD-491D-BF17-E3926F4039F1}"/>
              </a:ext>
            </a:extLst>
          </p:cNvPr>
          <p:cNvSpPr/>
          <p:nvPr/>
        </p:nvSpPr>
        <p:spPr>
          <a:xfrm>
            <a:off x="2889476" y="4451177"/>
            <a:ext cx="6413048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What happened to the 12-24 factor from the claim detail?!?</a:t>
            </a:r>
          </a:p>
        </p:txBody>
      </p:sp>
    </p:spTree>
    <p:extLst>
      <p:ext uri="{BB962C8B-B14F-4D97-AF65-F5344CB8AC3E}">
        <p14:creationId xmlns:p14="http://schemas.microsoft.com/office/powerpoint/2010/main" val="38171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251224-ED63-4489-BB45-E1260E0089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34" y="857888"/>
            <a:ext cx="9141731" cy="514222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191E01-3341-4F7F-908C-4C6A898BC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473B5-84D9-4EEB-A275-7D86AF5D1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ABA4B-6CF2-4C1F-AA9D-3EB4A812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857888"/>
            <a:ext cx="9829800" cy="8328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Let’s play a game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203382-72E9-4672-804F-C0E16287CEA6}"/>
              </a:ext>
            </a:extLst>
          </p:cNvPr>
          <p:cNvSpPr txBox="1"/>
          <p:nvPr/>
        </p:nvSpPr>
        <p:spPr>
          <a:xfrm>
            <a:off x="651052" y="6200358"/>
            <a:ext cx="9829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 biased coin idea thanks to https://izbicki.me/blog/how-to-create-an-unfair-coin-and-prove-it-with-math.html</a:t>
            </a:r>
          </a:p>
        </p:txBody>
      </p:sp>
    </p:spTree>
    <p:extLst>
      <p:ext uri="{BB962C8B-B14F-4D97-AF65-F5344CB8AC3E}">
        <p14:creationId xmlns:p14="http://schemas.microsoft.com/office/powerpoint/2010/main" val="26024397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0AFEDC-6EB1-48E5-986E-ACFC8A936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38BC5F-E138-4132-83F4-84FB08568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D4F8B7-2320-41CA-A65A-C1AA0E2FD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575" y="571500"/>
            <a:ext cx="7620000" cy="5715000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6" name="Arrow: Pentagon 5">
            <a:extLst>
              <a:ext uri="{FF2B5EF4-FFF2-40B4-BE49-F238E27FC236}">
                <a16:creationId xmlns:a16="http://schemas.microsoft.com/office/drawing/2014/main" id="{1EC50345-ADA5-4A2F-BC09-2A2D7EF6C992}"/>
              </a:ext>
            </a:extLst>
          </p:cNvPr>
          <p:cNvSpPr/>
          <p:nvPr/>
        </p:nvSpPr>
        <p:spPr>
          <a:xfrm>
            <a:off x="717425" y="695609"/>
            <a:ext cx="3016376" cy="1634836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The 12-24 month relationship from the claim detail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630CF1B-582B-4BC6-B94C-D7B0033B8D50}"/>
              </a:ext>
            </a:extLst>
          </p:cNvPr>
          <p:cNvSpPr txBox="1">
            <a:spLocks/>
          </p:cNvSpPr>
          <p:nvPr/>
        </p:nvSpPr>
        <p:spPr>
          <a:xfrm>
            <a:off x="717426" y="2632365"/>
            <a:ext cx="2921702" cy="18951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Are Chain-Ladder assumptions </a:t>
            </a:r>
            <a:br>
              <a:rPr lang="en-US" dirty="0"/>
            </a:br>
            <a:r>
              <a:rPr lang="en-US" dirty="0"/>
              <a:t>violated by the detailed data?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DECD8A-01AC-4EEC-B07B-02F9AAEC11FF}"/>
              </a:ext>
            </a:extLst>
          </p:cNvPr>
          <p:cNvSpPr txBox="1"/>
          <p:nvPr/>
        </p:nvSpPr>
        <p:spPr>
          <a:xfrm>
            <a:off x="717425" y="4527557"/>
            <a:ext cx="29217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cs typeface="Courier New" panose="02070309020205020404" pitchFamily="49" charset="0"/>
              </a:rPr>
              <a:t>linear regression in R:</a:t>
            </a:r>
          </a:p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y~x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x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1330.6       0.96</a:t>
            </a:r>
          </a:p>
        </p:txBody>
      </p:sp>
    </p:spTree>
    <p:extLst>
      <p:ext uri="{BB962C8B-B14F-4D97-AF65-F5344CB8AC3E}">
        <p14:creationId xmlns:p14="http://schemas.microsoft.com/office/powerpoint/2010/main" val="285666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CEF6CE-FBDF-4952-A0F5-5502158DD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45CA46-2370-4E1F-8F3F-D0AF3CA4A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76F669-7A97-493F-9958-3993131A9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575" y="571500"/>
            <a:ext cx="7620000" cy="5715000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9EFB61B-BBDD-4CEE-9C05-A77B6E591073}"/>
              </a:ext>
            </a:extLst>
          </p:cNvPr>
          <p:cNvSpPr/>
          <p:nvPr/>
        </p:nvSpPr>
        <p:spPr>
          <a:xfrm>
            <a:off x="717425" y="702924"/>
            <a:ext cx="3016376" cy="1422400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The 12-24 month relationship from the </a:t>
            </a:r>
            <a:r>
              <a:rPr lang="en-US" sz="2400" dirty="0" err="1"/>
              <a:t>GenIns</a:t>
            </a:r>
            <a:r>
              <a:rPr lang="en-US" sz="2400" dirty="0"/>
              <a:t> triangle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026848-3C31-4508-A0A7-91487E67C604}"/>
              </a:ext>
            </a:extLst>
          </p:cNvPr>
          <p:cNvSpPr/>
          <p:nvPr/>
        </p:nvSpPr>
        <p:spPr>
          <a:xfrm>
            <a:off x="717425" y="4527557"/>
            <a:ext cx="288475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Is that the line you would draw through that data?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1CE63B-7844-44DD-A1C2-A003A92F3434}"/>
              </a:ext>
            </a:extLst>
          </p:cNvPr>
          <p:cNvSpPr txBox="1">
            <a:spLocks/>
          </p:cNvSpPr>
          <p:nvPr/>
        </p:nvSpPr>
        <p:spPr>
          <a:xfrm>
            <a:off x="717426" y="2632365"/>
            <a:ext cx="2921702" cy="18951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Are Chain-Ladder assumptions </a:t>
            </a:r>
            <a:br>
              <a:rPr lang="en-US" dirty="0"/>
            </a:br>
            <a:r>
              <a:rPr lang="en-US" dirty="0"/>
              <a:t>violated by the aggregate data?</a:t>
            </a:r>
          </a:p>
        </p:txBody>
      </p:sp>
    </p:spTree>
    <p:extLst>
      <p:ext uri="{BB962C8B-B14F-4D97-AF65-F5344CB8AC3E}">
        <p14:creationId xmlns:p14="http://schemas.microsoft.com/office/powerpoint/2010/main" val="270544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CEF6CE-FBDF-4952-A0F5-5502158DD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45CA46-2370-4E1F-8F3F-D0AF3CA4A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76F669-7A97-493F-9958-3993131A9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575" y="571500"/>
            <a:ext cx="7620000" cy="5715000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9EFB61B-BBDD-4CEE-9C05-A77B6E591073}"/>
              </a:ext>
            </a:extLst>
          </p:cNvPr>
          <p:cNvSpPr/>
          <p:nvPr/>
        </p:nvSpPr>
        <p:spPr>
          <a:xfrm>
            <a:off x="717425" y="702924"/>
            <a:ext cx="3016376" cy="1422400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The 12-24 month relationship from the </a:t>
            </a:r>
            <a:r>
              <a:rPr lang="en-US" sz="2400" dirty="0" err="1"/>
              <a:t>GenIns</a:t>
            </a:r>
            <a:r>
              <a:rPr lang="en-US" sz="2400" dirty="0"/>
              <a:t> triangle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0EFB0B1-B82A-47DE-95B3-E9189156BE9B}"/>
              </a:ext>
            </a:extLst>
          </p:cNvPr>
          <p:cNvSpPr txBox="1">
            <a:spLocks/>
          </p:cNvSpPr>
          <p:nvPr/>
        </p:nvSpPr>
        <p:spPr>
          <a:xfrm>
            <a:off x="717425" y="2549234"/>
            <a:ext cx="2924271" cy="33188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Rhetorical question:</a:t>
            </a:r>
            <a:br>
              <a:rPr lang="en-US" dirty="0"/>
            </a:br>
            <a:br>
              <a:rPr lang="en-US" sz="1400" dirty="0"/>
            </a:br>
            <a:r>
              <a:rPr lang="en-US" dirty="0"/>
              <a:t>Why should this model not be considered for projecting the 12-month value?</a:t>
            </a:r>
          </a:p>
        </p:txBody>
      </p:sp>
    </p:spTree>
    <p:extLst>
      <p:ext uri="{BB962C8B-B14F-4D97-AF65-F5344CB8AC3E}">
        <p14:creationId xmlns:p14="http://schemas.microsoft.com/office/powerpoint/2010/main" val="20158137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B6CE0-4800-42B8-A8E7-87F50E0AB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1726388"/>
            <a:ext cx="9854184" cy="4337286"/>
          </a:xfrm>
        </p:spPr>
        <p:txBody>
          <a:bodyPr>
            <a:normAutofit/>
          </a:bodyPr>
          <a:lstStyle/>
          <a:p>
            <a:r>
              <a:rPr lang="en-US" dirty="0"/>
              <a:t>How to model serial correlation?</a:t>
            </a:r>
          </a:p>
          <a:p>
            <a:pPr lvl="1"/>
            <a:r>
              <a:rPr lang="en-US" dirty="0"/>
              <a:t>ARMA</a:t>
            </a:r>
          </a:p>
          <a:p>
            <a:pPr lvl="1"/>
            <a:r>
              <a:rPr lang="en-US" dirty="0"/>
              <a:t>Michael </a:t>
            </a:r>
            <a:r>
              <a:rPr lang="en-US" dirty="0" err="1"/>
              <a:t>Wacek</a:t>
            </a:r>
            <a:r>
              <a:rPr lang="en-US" dirty="0"/>
              <a:t>, “The Path of the Ultimate Loss Ratio Estimate”, </a:t>
            </a:r>
            <a:r>
              <a:rPr lang="en-US" i="1" dirty="0" err="1"/>
              <a:t>eForum</a:t>
            </a:r>
            <a:endParaRPr lang="en-US" i="1" dirty="0"/>
          </a:p>
          <a:p>
            <a:r>
              <a:rPr lang="en-US" dirty="0"/>
              <a:t>Growth curves</a:t>
            </a:r>
          </a:p>
          <a:p>
            <a:pPr lvl="1"/>
            <a:r>
              <a:rPr lang="en-US" dirty="0"/>
              <a:t>Sherman; Clark; Guszcza</a:t>
            </a:r>
          </a:p>
          <a:p>
            <a:r>
              <a:rPr lang="en-US" dirty="0"/>
              <a:t>Bayes</a:t>
            </a:r>
          </a:p>
          <a:p>
            <a:r>
              <a:rPr lang="en-US" dirty="0"/>
              <a:t>Wüthrich</a:t>
            </a:r>
          </a:p>
          <a:p>
            <a:pPr lvl="1"/>
            <a:r>
              <a:rPr lang="en-US" dirty="0"/>
              <a:t>Individual Claim Development with Machine Learning (2017)</a:t>
            </a:r>
          </a:p>
          <a:p>
            <a:pPr lvl="1"/>
            <a:r>
              <a:rPr lang="en-US" dirty="0"/>
              <a:t>Neural Networks Applied to Chain-Ladder Reserving (2018)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80387-B143-4053-81FD-AD6F6BF84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71D6D-9900-4BA5-BB91-981661E6C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43</a:t>
            </a:fld>
            <a:endParaRPr lang="en-US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2C1CD6C8-6B6F-4797-AD27-48600039EA61}"/>
              </a:ext>
            </a:extLst>
          </p:cNvPr>
          <p:cNvSpPr/>
          <p:nvPr/>
        </p:nvSpPr>
        <p:spPr>
          <a:xfrm>
            <a:off x="1133061" y="794327"/>
            <a:ext cx="2905540" cy="705289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What’s next?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9FF3A6-AF51-4D18-9F52-6B2458CED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144" y="3962059"/>
            <a:ext cx="1554480" cy="200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682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44DD72-EF49-4025-AC6E-449D4AEA8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96C8B6-75C7-4BAB-A775-B42D5D564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44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AD044F-199A-409B-8F37-6D8793D37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673" y="684688"/>
            <a:ext cx="7315200" cy="5292141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AF01B5-944F-4921-84A1-95CD0B61ED2F}"/>
              </a:ext>
            </a:extLst>
          </p:cNvPr>
          <p:cNvSpPr txBox="1"/>
          <p:nvPr/>
        </p:nvSpPr>
        <p:spPr>
          <a:xfrm>
            <a:off x="651053" y="6200358"/>
            <a:ext cx="256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 graphics by Kirsten Singer</a:t>
            </a: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5700C265-298C-4028-9960-36A14EA1CFFC}"/>
              </a:ext>
            </a:extLst>
          </p:cNvPr>
          <p:cNvSpPr/>
          <p:nvPr/>
        </p:nvSpPr>
        <p:spPr>
          <a:xfrm>
            <a:off x="858981" y="794326"/>
            <a:ext cx="3306619" cy="1366983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Can </a:t>
            </a:r>
            <a:r>
              <a:rPr lang="en-US" sz="3200" dirty="0" err="1"/>
              <a:t>InsureTech</a:t>
            </a:r>
            <a:r>
              <a:rPr lang="en-US" sz="3200" dirty="0"/>
              <a:t> jump the curve?</a:t>
            </a:r>
          </a:p>
        </p:txBody>
      </p:sp>
    </p:spTree>
    <p:extLst>
      <p:ext uri="{BB962C8B-B14F-4D97-AF65-F5344CB8AC3E}">
        <p14:creationId xmlns:p14="http://schemas.microsoft.com/office/powerpoint/2010/main" val="40176982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37B71E-25BE-4892-A23E-1183B60FF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262053-EAFA-4721-BF37-D3DFD1082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45</a:t>
            </a:fld>
            <a:endParaRPr lang="en-US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A50D0214-5FBB-40EF-847F-2A00FAFBFC42}"/>
              </a:ext>
            </a:extLst>
          </p:cNvPr>
          <p:cNvSpPr/>
          <p:nvPr/>
        </p:nvSpPr>
        <p:spPr>
          <a:xfrm>
            <a:off x="1133060" y="794327"/>
            <a:ext cx="2247449" cy="749180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Summary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5A869C0-F4FC-4FF5-BB80-8120C0C0AB33}"/>
              </a:ext>
            </a:extLst>
          </p:cNvPr>
          <p:cNvSpPr txBox="1">
            <a:spLocks/>
          </p:cNvSpPr>
          <p:nvPr/>
        </p:nvSpPr>
        <p:spPr>
          <a:xfrm>
            <a:off x="1133060" y="1768474"/>
            <a:ext cx="10081142" cy="42347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Despite all its problems, the Chain-Ladder Mack/Murphy </a:t>
            </a:r>
            <a:r>
              <a:rPr lang="en-US" i="1" dirty="0"/>
              <a:t>model </a:t>
            </a:r>
            <a:r>
              <a:rPr lang="en-US" dirty="0"/>
              <a:t>is </a:t>
            </a:r>
            <a:r>
              <a:rPr lang="en-US" i="1" dirty="0"/>
              <a:t>useful</a:t>
            </a:r>
            <a:endParaRPr lang="en-US" dirty="0"/>
          </a:p>
          <a:p>
            <a:pPr lvl="1"/>
            <a:r>
              <a:rPr lang="en-US" dirty="0"/>
              <a:t>The regression tale of development is easy to understand</a:t>
            </a:r>
          </a:p>
          <a:p>
            <a:pPr lvl="1"/>
            <a:r>
              <a:rPr lang="en-US" dirty="0"/>
              <a:t>Distributions help our principals make decisions</a:t>
            </a:r>
          </a:p>
          <a:p>
            <a:r>
              <a:rPr lang="en-US" dirty="0"/>
              <a:t>Exciting actuarial analysis in the future</a:t>
            </a:r>
          </a:p>
          <a:p>
            <a:pPr lvl="1"/>
            <a:r>
              <a:rPr lang="en-US" dirty="0"/>
              <a:t>Combining methods mid-stream</a:t>
            </a:r>
          </a:p>
          <a:p>
            <a:pPr lvl="1"/>
            <a:r>
              <a:rPr lang="en-US" dirty="0"/>
              <a:t>AI modeling of the path to ultimate</a:t>
            </a:r>
          </a:p>
          <a:p>
            <a:r>
              <a:rPr lang="en-US" dirty="0"/>
              <a:t>Stories/models with clarity sell best</a:t>
            </a:r>
          </a:p>
          <a:p>
            <a:pPr lvl="1"/>
            <a:r>
              <a:rPr lang="en-US" dirty="0"/>
              <a:t>Everybody likes pictures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51256D-B33F-4E6E-B250-8D94E35BF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360" y="5261421"/>
            <a:ext cx="1097280" cy="82296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9775194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9FBA1F-C678-4137-BE88-7BD1701F0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A9CB54-06E6-480F-AE1F-2C769A245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46</a:t>
            </a:fld>
            <a:endParaRPr lang="en-US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2D4A683E-315A-4DF2-B2AF-445D2EA5F90E}"/>
              </a:ext>
            </a:extLst>
          </p:cNvPr>
          <p:cNvSpPr/>
          <p:nvPr/>
        </p:nvSpPr>
        <p:spPr>
          <a:xfrm>
            <a:off x="1250103" y="1072304"/>
            <a:ext cx="1800335" cy="983268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/>
              <a:t> </a:t>
            </a:r>
            <a:r>
              <a:rPr lang="en-US" sz="3200" dirty="0"/>
              <a:t>Q&amp;A</a:t>
            </a:r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27F006-75B4-4166-B484-5483602CEC94}"/>
              </a:ext>
            </a:extLst>
          </p:cNvPr>
          <p:cNvSpPr txBox="1"/>
          <p:nvPr/>
        </p:nvSpPr>
        <p:spPr>
          <a:xfrm>
            <a:off x="3364992" y="2736502"/>
            <a:ext cx="52456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Thank you for coming!</a:t>
            </a:r>
            <a:endParaRPr lang="en-US" sz="2800" dirty="0"/>
          </a:p>
          <a:p>
            <a:r>
              <a:rPr lang="en-US" sz="2800" dirty="0"/>
              <a:t>Dan Murphy</a:t>
            </a:r>
          </a:p>
          <a:p>
            <a:r>
              <a:rPr lang="en-US" sz="2800" dirty="0"/>
              <a:t>dmurphy@trinostics.com</a:t>
            </a:r>
          </a:p>
        </p:txBody>
      </p:sp>
    </p:spTree>
    <p:extLst>
      <p:ext uri="{BB962C8B-B14F-4D97-AF65-F5344CB8AC3E}">
        <p14:creationId xmlns:p14="http://schemas.microsoft.com/office/powerpoint/2010/main" val="2031064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A1DF02-B370-42EA-A76C-17F5239C6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F040C-F434-47B3-9289-B4FCF2BFA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4B2315-326C-4DD5-83E0-962B8134C6B7}"/>
                  </a:ext>
                </a:extLst>
              </p:cNvPr>
              <p:cNvSpPr txBox="1"/>
              <p:nvPr/>
            </p:nvSpPr>
            <p:spPr>
              <a:xfrm>
                <a:off x="4463392" y="340216"/>
                <a:ext cx="2743200" cy="1005840"/>
              </a:xfrm>
              <a:prstGeom prst="rect">
                <a:avLst/>
              </a:prstGeom>
              <a:solidFill>
                <a:schemeClr val="bg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600" dirty="0"/>
                  <a:t>Original model: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 </m:t>
                      </m:r>
                      <m:rad>
                        <m:radPr>
                          <m:deg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1600" b="0" dirty="0"/>
              </a:p>
              <a:p>
                <a:r>
                  <a:rPr lang="en-US" sz="1600" dirty="0"/>
                  <a:t>Equivalent model: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4B2315-326C-4DD5-83E0-962B8134C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392" y="340216"/>
                <a:ext cx="2743200" cy="10058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B373F47-1AB7-4320-B2C2-8D35E706C4EB}"/>
              </a:ext>
            </a:extLst>
          </p:cNvPr>
          <p:cNvSpPr txBox="1"/>
          <p:nvPr/>
        </p:nvSpPr>
        <p:spPr>
          <a:xfrm>
            <a:off x="7916866" y="366190"/>
            <a:ext cx="2743200" cy="1005840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rmAutofit/>
          </a:bodyPr>
          <a:lstStyle/>
          <a:p>
            <a:pPr algn="ctr">
              <a:spcAft>
                <a:spcPts val="1200"/>
              </a:spcAft>
            </a:pPr>
            <a:r>
              <a:rPr lang="en-US" dirty="0"/>
              <a:t>Three stats from equivalent model’s data are a</a:t>
            </a:r>
            <a:r>
              <a:rPr lang="en-US" b="0" dirty="0"/>
              <a:t>pplied to original model’s data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923B0DA-BBF8-4608-9D70-78541DD0AE92}"/>
              </a:ext>
            </a:extLst>
          </p:cNvPr>
          <p:cNvGrpSpPr/>
          <p:nvPr/>
        </p:nvGrpSpPr>
        <p:grpSpPr>
          <a:xfrm>
            <a:off x="358435" y="307154"/>
            <a:ext cx="1920240" cy="1029357"/>
            <a:chOff x="489526" y="892832"/>
            <a:chExt cx="2022765" cy="1325563"/>
          </a:xfrm>
        </p:grpSpPr>
        <p:sp>
          <p:nvSpPr>
            <p:cNvPr id="14" name="Arrow: Pentagon 13">
              <a:extLst>
                <a:ext uri="{FF2B5EF4-FFF2-40B4-BE49-F238E27FC236}">
                  <a16:creationId xmlns:a16="http://schemas.microsoft.com/office/drawing/2014/main" id="{36418F20-63A1-4F83-9B7F-D26C11848B17}"/>
                </a:ext>
              </a:extLst>
            </p:cNvPr>
            <p:cNvSpPr/>
            <p:nvPr/>
          </p:nvSpPr>
          <p:spPr>
            <a:xfrm>
              <a:off x="489526" y="892832"/>
              <a:ext cx="2022765" cy="1325563"/>
            </a:xfrm>
            <a:prstGeom prst="homePlate">
              <a:avLst>
                <a:gd name="adj" fmla="val 14464"/>
              </a:avLst>
            </a:prstGeom>
            <a:solidFill>
              <a:schemeClr val="tx1">
                <a:alpha val="3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F5656512-B8D8-4C78-9F59-93E13B2985CC}"/>
                </a:ext>
              </a:extLst>
            </p:cNvPr>
            <p:cNvSpPr txBox="1">
              <a:spLocks/>
            </p:cNvSpPr>
            <p:nvPr/>
          </p:nvSpPr>
          <p:spPr>
            <a:xfrm>
              <a:off x="489526" y="892832"/>
              <a:ext cx="190269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chemeClr val="bg1"/>
                  </a:solidFill>
                </a:rPr>
                <a:t>Predictions are not certain: prediction bands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2458303-A105-43C6-858A-70325D6402D2}"/>
              </a:ext>
            </a:extLst>
          </p:cNvPr>
          <p:cNvSpPr txBox="1"/>
          <p:nvPr/>
        </p:nvSpPr>
        <p:spPr>
          <a:xfrm>
            <a:off x="2400320" y="559670"/>
            <a:ext cx="928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With</a:t>
            </a:r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517FFD-0393-43AC-ACC7-4713CBB9B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327" y="526607"/>
            <a:ext cx="710273" cy="5486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083440-7655-44BD-A734-C196D3E31D3A}"/>
              </a:ext>
            </a:extLst>
          </p:cNvPr>
          <p:cNvSpPr txBox="1"/>
          <p:nvPr/>
        </p:nvSpPr>
        <p:spPr>
          <a:xfrm>
            <a:off x="607100" y="6279012"/>
            <a:ext cx="3856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 m, v notation c/o Wikipedia (lognormal)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019674-5CFC-407B-A1CF-A93B5AC38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39861"/>
            <a:ext cx="10058400" cy="486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47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1E9E37-5A91-4A31-980C-E6B42A6D9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8C335B-64C5-4DF0-9C1F-9BE16AF89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5335B-C8DE-4F05-9D27-675E13DEFBCF}"/>
                  </a:ext>
                </a:extLst>
              </p:cNvPr>
              <p:cNvSpPr txBox="1"/>
              <p:nvPr/>
            </p:nvSpPr>
            <p:spPr>
              <a:xfrm>
                <a:off x="2192216" y="3041316"/>
                <a:ext cx="1720279" cy="2169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b="0" dirty="0"/>
              </a:p>
              <a:p>
                <a:pPr algn="ctr"/>
                <a:r>
                  <a:rPr lang="en-US" sz="2400" dirty="0"/>
                  <a:t>where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pPr algn="ctr"/>
                <a:r>
                  <a:rPr lang="en-US" sz="2400" dirty="0"/>
                  <a:t>and</a:t>
                </a:r>
              </a:p>
              <a:p>
                <a:pPr algn="ctr"/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rad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5335B-C8DE-4F05-9D27-675E13DEF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216" y="3041316"/>
                <a:ext cx="1720279" cy="2169568"/>
              </a:xfrm>
              <a:prstGeom prst="rect">
                <a:avLst/>
              </a:prstGeom>
              <a:blipFill>
                <a:blip r:embed="rId2"/>
                <a:stretch>
                  <a:fillRect l="-3901" r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Pentagon 4">
            <a:extLst>
              <a:ext uri="{FF2B5EF4-FFF2-40B4-BE49-F238E27FC236}">
                <a16:creationId xmlns:a16="http://schemas.microsoft.com/office/drawing/2014/main" id="{517D7350-A863-4CF6-B3B7-BA9584E196ED}"/>
              </a:ext>
            </a:extLst>
          </p:cNvPr>
          <p:cNvSpPr/>
          <p:nvPr/>
        </p:nvSpPr>
        <p:spPr>
          <a:xfrm>
            <a:off x="812523" y="745498"/>
            <a:ext cx="2325698" cy="1184397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FF"/>
                </a:solidFill>
              </a:rPr>
              <a:t>Chain-Ladder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First Link: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The Model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4EC864-3025-496D-A83A-7AB0EF1BC3D5}"/>
                  </a:ext>
                </a:extLst>
              </p:cNvPr>
              <p:cNvSpPr txBox="1"/>
              <p:nvPr/>
            </p:nvSpPr>
            <p:spPr>
              <a:xfrm>
                <a:off x="3490094" y="1088685"/>
                <a:ext cx="2605906" cy="4980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 </m:t>
                      </m:r>
                      <m:rad>
                        <m:radPr>
                          <m:degHide m:val="on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4EC864-3025-496D-A83A-7AB0EF1BC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0094" y="1088685"/>
                <a:ext cx="2605906" cy="4980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Left 6">
            <a:extLst>
              <a:ext uri="{FF2B5EF4-FFF2-40B4-BE49-F238E27FC236}">
                <a16:creationId xmlns:a16="http://schemas.microsoft.com/office/drawing/2014/main" id="{166B3133-F421-47F3-8631-43949540BB88}"/>
              </a:ext>
            </a:extLst>
          </p:cNvPr>
          <p:cNvSpPr/>
          <p:nvPr/>
        </p:nvSpPr>
        <p:spPr>
          <a:xfrm>
            <a:off x="6598311" y="867911"/>
            <a:ext cx="3994100" cy="106198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error term makes it a model</a:t>
            </a:r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9ADE0E-444D-4481-A345-CB6D7C4838DC}"/>
              </a:ext>
            </a:extLst>
          </p:cNvPr>
          <p:cNvSpPr/>
          <p:nvPr/>
        </p:nvSpPr>
        <p:spPr>
          <a:xfrm>
            <a:off x="1452627" y="2238451"/>
            <a:ext cx="3065069" cy="589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equivalent 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CFADCA-494C-4851-9595-4459D7A296CB}"/>
              </a:ext>
            </a:extLst>
          </p:cNvPr>
          <p:cNvSpPr/>
          <p:nvPr/>
        </p:nvSpPr>
        <p:spPr>
          <a:xfrm>
            <a:off x="1452627" y="2836548"/>
            <a:ext cx="3065069" cy="27375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CAC778-C93B-4142-914C-3716EE0C3E70}"/>
                  </a:ext>
                </a:extLst>
              </p:cNvPr>
              <p:cNvSpPr txBox="1"/>
              <p:nvPr/>
            </p:nvSpPr>
            <p:spPr>
              <a:xfrm>
                <a:off x="5427878" y="2238451"/>
                <a:ext cx="4562416" cy="3485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Value of </a:t>
                </a:r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  <a:r>
                  <a:rPr lang="en-US" sz="2400" dirty="0"/>
                  <a:t>  that minimizes</a:t>
                </a:r>
              </a:p>
              <a:p>
                <a:r>
                  <a:rPr lang="en-US" sz="24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𝑏𝑥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/>
                <a:r>
                  <a:rPr lang="en-US" sz="2000" dirty="0"/>
                  <a:t>is</a:t>
                </a:r>
                <a:br>
                  <a:rPr lang="en-US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nary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rad>
                                </m:den>
                              </m:f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CAC778-C93B-4142-914C-3716EE0C3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878" y="2238451"/>
                <a:ext cx="4562416" cy="3485121"/>
              </a:xfrm>
              <a:prstGeom prst="rect">
                <a:avLst/>
              </a:prstGeom>
              <a:blipFill>
                <a:blip r:embed="rId4"/>
                <a:stretch>
                  <a:fillRect l="-2003" t="-1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BF54006C-35E4-4E2E-B05F-8A0CAEF69093}"/>
              </a:ext>
            </a:extLst>
          </p:cNvPr>
          <p:cNvSpPr/>
          <p:nvPr/>
        </p:nvSpPr>
        <p:spPr>
          <a:xfrm rot="20152785">
            <a:off x="8925278" y="2864441"/>
            <a:ext cx="175881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Calculus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675A1D-7516-496B-A539-3E887938670C}"/>
              </a:ext>
            </a:extLst>
          </p:cNvPr>
          <p:cNvSpPr/>
          <p:nvPr/>
        </p:nvSpPr>
        <p:spPr>
          <a:xfrm>
            <a:off x="5349836" y="2246938"/>
            <a:ext cx="5491290" cy="33271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05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407844-453E-4A93-8A91-101623271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3D911F-7617-42CC-8917-E477BEFC1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CFF5C98-2712-44ED-B3A3-C3F251FCD1A0}"/>
              </a:ext>
            </a:extLst>
          </p:cNvPr>
          <p:cNvSpPr txBox="1">
            <a:spLocks/>
          </p:cNvSpPr>
          <p:nvPr/>
        </p:nvSpPr>
        <p:spPr>
          <a:xfrm>
            <a:off x="1372134" y="3359333"/>
            <a:ext cx="4395902" cy="2427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Apply the model </a:t>
            </a: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to this skinny triangle</a:t>
            </a:r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D3CA58-649E-4DCB-BDAC-44C4EF113AA6}"/>
                  </a:ext>
                </a:extLst>
              </p:cNvPr>
              <p:cNvSpPr txBox="1"/>
              <p:nvPr/>
            </p:nvSpPr>
            <p:spPr>
              <a:xfrm>
                <a:off x="1728215" y="4011753"/>
                <a:ext cx="2605906" cy="4980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 </m:t>
                      </m:r>
                      <m:rad>
                        <m:radPr>
                          <m:degHide m:val="on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D3CA58-649E-4DCB-BDAC-44C4EF113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215" y="4011753"/>
                <a:ext cx="2605906" cy="4980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9C087FC-9547-40E8-A740-A3BADEABB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654" y="828142"/>
            <a:ext cx="1905000" cy="4672850"/>
          </a:xfrm>
          <a:prstGeom prst="rect">
            <a:avLst/>
          </a:prstGeom>
        </p:spPr>
      </p:pic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EC341140-B764-46C6-9D73-4DEEE6E80C83}"/>
              </a:ext>
            </a:extLst>
          </p:cNvPr>
          <p:cNvSpPr/>
          <p:nvPr/>
        </p:nvSpPr>
        <p:spPr>
          <a:xfrm>
            <a:off x="1372134" y="952500"/>
            <a:ext cx="3086479" cy="1675833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rgbClr val="FFFFFF"/>
                </a:solidFill>
              </a:rPr>
              <a:t>Chain-Ladder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First Link: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An Example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35852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8ED098-EF44-49C9-A8E5-831326FD0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9D05C-836A-4AA7-9A09-4C94F6403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8</a:t>
            </a:fld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9430B1E-1112-4841-BDD0-CA940DE81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349" y="476250"/>
            <a:ext cx="7315200" cy="5905500"/>
          </a:xfrm>
          <a:prstGeom prst="rect">
            <a:avLst/>
          </a:prstGeom>
          <a:ln>
            <a:solidFill>
              <a:srgbClr val="0070C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5B9DEB-609F-4795-8706-BAC6CC7C2DFF}"/>
                  </a:ext>
                </a:extLst>
              </p:cNvPr>
              <p:cNvSpPr txBox="1"/>
              <p:nvPr/>
            </p:nvSpPr>
            <p:spPr>
              <a:xfrm>
                <a:off x="1115874" y="2474893"/>
                <a:ext cx="2231060" cy="774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nary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=2.074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5B9DEB-609F-4795-8706-BAC6CC7C2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874" y="2474893"/>
                <a:ext cx="2231060" cy="7746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044A73D4-4199-4129-BD24-8ADFA722F330}"/>
              </a:ext>
            </a:extLst>
          </p:cNvPr>
          <p:cNvSpPr txBox="1">
            <a:spLocks/>
          </p:cNvSpPr>
          <p:nvPr/>
        </p:nvSpPr>
        <p:spPr>
          <a:xfrm>
            <a:off x="717423" y="3511296"/>
            <a:ext cx="3686327" cy="27131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2.074 = slope of the line through origin</a:t>
            </a:r>
          </a:p>
          <a:p>
            <a:r>
              <a:rPr lang="en-US" dirty="0"/>
              <a:t>prediction of new initial observations:</a:t>
            </a:r>
            <a:br>
              <a:rPr lang="en-US" dirty="0"/>
            </a:br>
            <a:r>
              <a:rPr lang="en-US" dirty="0"/>
              <a:t>   </a:t>
            </a:r>
            <a:r>
              <a:rPr lang="en-US" dirty="0">
                <a:solidFill>
                  <a:srgbClr val="FF0000"/>
                </a:solidFill>
              </a:rPr>
              <a:t>77.33 -&gt; 160.4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131.5 -&gt; 272.7</a:t>
            </a:r>
            <a:endParaRPr lang="en-US" dirty="0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B5E9EADA-CD8A-4BDD-8F99-503091B2AB38}"/>
              </a:ext>
            </a:extLst>
          </p:cNvPr>
          <p:cNvSpPr/>
          <p:nvPr/>
        </p:nvSpPr>
        <p:spPr>
          <a:xfrm>
            <a:off x="1068555" y="745568"/>
            <a:ext cx="2325698" cy="1184397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FF"/>
                </a:solidFill>
              </a:rPr>
              <a:t>12-24 Month Development Experience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2244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8743D7-1FFD-4514-9FAA-B9AEF11643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565439"/>
                <a:ext cx="3659909" cy="361152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--- Parameter risk </a:t>
                </a:r>
                <a:r>
                  <a:rPr lang="en-US" dirty="0">
                    <a:sym typeface="Symbol" panose="05050102010706020507" pitchFamily="18" charset="2"/>
                  </a:rPr>
                  <a:t></a:t>
                </a:r>
                <a:br>
                  <a:rPr lang="en-US" dirty="0"/>
                </a:br>
                <a:r>
                  <a:rPr lang="en-US" dirty="0"/>
                  <a:t>Variability of estimated mean</a:t>
                </a:r>
              </a:p>
              <a:p>
                <a:r>
                  <a:rPr lang="en-US" dirty="0"/>
                  <a:t>     Process risk </a:t>
                </a:r>
                <a:r>
                  <a:rPr lang="en-US" dirty="0">
                    <a:sym typeface="Symbol" panose="05050102010706020507" pitchFamily="18" charset="2"/>
                  </a:rPr>
                  <a:t></a:t>
                </a:r>
                <a:br>
                  <a:rPr lang="en-US" dirty="0">
                    <a:sym typeface="Symbol" panose="05050102010706020507" pitchFamily="18" charset="2"/>
                  </a:rPr>
                </a:br>
                <a:r>
                  <a:rPr lang="en-US" dirty="0">
                    <a:sym typeface="Symbol" panose="05050102010706020507" pitchFamily="18" charset="2"/>
                  </a:rPr>
                  <a:t>Variability around theoretical mean</a:t>
                </a:r>
              </a:p>
              <a:p>
                <a:r>
                  <a:rPr lang="en-US" dirty="0">
                    <a:sym typeface="Symbol" panose="05050102010706020507" pitchFamily="18" charset="2"/>
                  </a:rPr>
                  <a:t>    Total risk=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Δ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Γ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dirty="0">
                    <a:sym typeface="Symbol" panose="05050102010706020507" pitchFamily="18" charset="2"/>
                  </a:rPr>
                  <a:t> Variability of a predicted outcome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8743D7-1FFD-4514-9FAA-B9AEF11643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565439"/>
                <a:ext cx="3659909" cy="3611524"/>
              </a:xfrm>
              <a:blipFill>
                <a:blip r:embed="rId3"/>
                <a:stretch>
                  <a:fillRect l="-3000" t="-4392" b="-1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C2A126-02D7-4FAA-8AE7-5BC088766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D37BBD-6024-4E84-A814-198B99347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9</a:t>
            </a:fld>
            <a:endParaRPr lang="en-US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2A431343-6A85-403C-96C8-F325A2ED3923}"/>
              </a:ext>
            </a:extLst>
          </p:cNvPr>
          <p:cNvSpPr/>
          <p:nvPr/>
        </p:nvSpPr>
        <p:spPr>
          <a:xfrm>
            <a:off x="838200" y="794083"/>
            <a:ext cx="3342509" cy="1463073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101D4A6-9E49-465A-9623-D45F1A535465}"/>
              </a:ext>
            </a:extLst>
          </p:cNvPr>
          <p:cNvSpPr txBox="1">
            <a:spLocks/>
          </p:cNvSpPr>
          <p:nvPr/>
        </p:nvSpPr>
        <p:spPr>
          <a:xfrm>
            <a:off x="838200" y="794083"/>
            <a:ext cx="3085490" cy="1463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FFFF"/>
                </a:solidFill>
              </a:rPr>
              <a:t>Predictions are not certain: prediction bands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57F25D1F-9DE7-452D-B91A-59E2A06378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556" y="485800"/>
            <a:ext cx="7315200" cy="5913415"/>
          </a:xfrm>
          <a:prstGeom prst="rect">
            <a:avLst/>
          </a:prstGeom>
          <a:ln>
            <a:solidFill>
              <a:srgbClr val="0070C0"/>
            </a:solidFill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384DBB-DE12-4D62-98ED-44300C167F4C}"/>
              </a:ext>
            </a:extLst>
          </p:cNvPr>
          <p:cNvCxnSpPr/>
          <p:nvPr/>
        </p:nvCxnSpPr>
        <p:spPr>
          <a:xfrm>
            <a:off x="1138225" y="5101736"/>
            <a:ext cx="274320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6D536A5-78B9-4442-A844-0927F8C0648A}"/>
              </a:ext>
            </a:extLst>
          </p:cNvPr>
          <p:cNvSpPr txBox="1"/>
          <p:nvPr/>
        </p:nvSpPr>
        <p:spPr>
          <a:xfrm>
            <a:off x="651053" y="6200358"/>
            <a:ext cx="2275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 notation by Ali Majidi</a:t>
            </a:r>
          </a:p>
        </p:txBody>
      </p:sp>
    </p:spTree>
    <p:extLst>
      <p:ext uri="{BB962C8B-B14F-4D97-AF65-F5344CB8AC3E}">
        <p14:creationId xmlns:p14="http://schemas.microsoft.com/office/powerpoint/2010/main" val="707097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16838</TotalTime>
  <Words>1564</Words>
  <Application>Microsoft Office PowerPoint</Application>
  <PresentationFormat>Widescreen</PresentationFormat>
  <Paragraphs>317</Paragraphs>
  <Slides>46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Courier New</vt:lpstr>
      <vt:lpstr>Symbol</vt:lpstr>
      <vt:lpstr>Office Theme</vt:lpstr>
      <vt:lpstr>Mack/Murphy Unchained</vt:lpstr>
      <vt:lpstr>PowerPoint Presentation</vt:lpstr>
      <vt:lpstr>PowerPoint Presentation</vt:lpstr>
      <vt:lpstr>Let’s play a game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Law of Total Variance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Mack/Murphy Unchained</dc:title>
  <dc:creator>Dan Murphy</dc:creator>
  <cp:lastModifiedBy>Dan Murphy</cp:lastModifiedBy>
  <cp:revision>213</cp:revision>
  <cp:lastPrinted>2018-08-25T19:46:14Z</cp:lastPrinted>
  <dcterms:created xsi:type="dcterms:W3CDTF">2018-07-31T22:53:42Z</dcterms:created>
  <dcterms:modified xsi:type="dcterms:W3CDTF">2018-09-09T23:10:18Z</dcterms:modified>
</cp:coreProperties>
</file>